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895" r:id="rId2"/>
    <p:sldMasterId id="2147483913" r:id="rId3"/>
  </p:sldMasterIdLst>
  <p:notesMasterIdLst>
    <p:notesMasterId r:id="rId44"/>
  </p:notesMasterIdLst>
  <p:handoutMasterIdLst>
    <p:handoutMasterId r:id="rId45"/>
  </p:handoutMasterIdLst>
  <p:sldIdLst>
    <p:sldId id="295" r:id="rId4"/>
    <p:sldId id="336" r:id="rId5"/>
    <p:sldId id="309" r:id="rId6"/>
    <p:sldId id="310" r:id="rId7"/>
    <p:sldId id="311" r:id="rId8"/>
    <p:sldId id="312" r:id="rId9"/>
    <p:sldId id="338" r:id="rId10"/>
    <p:sldId id="337" r:id="rId11"/>
    <p:sldId id="313" r:id="rId12"/>
    <p:sldId id="339" r:id="rId13"/>
    <p:sldId id="340" r:id="rId14"/>
    <p:sldId id="341" r:id="rId15"/>
    <p:sldId id="314" r:id="rId16"/>
    <p:sldId id="342" r:id="rId17"/>
    <p:sldId id="343" r:id="rId18"/>
    <p:sldId id="315" r:id="rId19"/>
    <p:sldId id="344" r:id="rId20"/>
    <p:sldId id="346" r:id="rId21"/>
    <p:sldId id="347" r:id="rId22"/>
    <p:sldId id="348" r:id="rId23"/>
    <p:sldId id="350" r:id="rId24"/>
    <p:sldId id="349" r:id="rId25"/>
    <p:sldId id="316" r:id="rId26"/>
    <p:sldId id="351" r:id="rId27"/>
    <p:sldId id="317" r:id="rId28"/>
    <p:sldId id="399" r:id="rId29"/>
    <p:sldId id="352" r:id="rId30"/>
    <p:sldId id="318" r:id="rId31"/>
    <p:sldId id="353" r:id="rId32"/>
    <p:sldId id="355" r:id="rId33"/>
    <p:sldId id="397" r:id="rId34"/>
    <p:sldId id="356" r:id="rId35"/>
    <p:sldId id="398" r:id="rId36"/>
    <p:sldId id="354" r:id="rId37"/>
    <p:sldId id="357" r:id="rId38"/>
    <p:sldId id="400" r:id="rId39"/>
    <p:sldId id="319" r:id="rId40"/>
    <p:sldId id="391" r:id="rId41"/>
    <p:sldId id="358" r:id="rId42"/>
    <p:sldId id="361" r:id="rId4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5" autoAdjust="0"/>
  </p:normalViewPr>
  <p:slideViewPr>
    <p:cSldViewPr>
      <p:cViewPr varScale="1">
        <p:scale>
          <a:sx n="105" d="100"/>
          <a:sy n="105" d="100"/>
        </p:scale>
        <p:origin x="169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05D4A66-4E06-4F80-804F-A964EB6C0D0A}" type="datetimeFigureOut">
              <a:rPr lang="en-US" smtClean="0"/>
              <a:pPr/>
              <a:t>11/19/2019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A340500-23C6-45C7-9626-EF17B47CA0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0646D3D-12D9-42A1-A359-88470FD6EB52}" type="datetimeFigureOut">
              <a:rPr lang="en-US" smtClean="0"/>
              <a:pPr/>
              <a:t>11/19/2019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B58331F-8B33-4884-9995-3C14B2EEB3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8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 rot="20707748">
            <a:off x="-617539" y="-652551"/>
            <a:ext cx="6664606" cy="3942692"/>
          </a:xfrm>
          <a:custGeom>
            <a:avLst/>
            <a:gdLst/>
            <a:ahLst/>
            <a:cxnLst/>
            <a:rect l="l" t="t" r="r" b="b"/>
            <a:pathLst>
              <a:path w="6664606" h="3942692">
                <a:moveTo>
                  <a:pt x="1046923" y="0"/>
                </a:moveTo>
                <a:lnTo>
                  <a:pt x="6664606" y="1491692"/>
                </a:lnTo>
                <a:lnTo>
                  <a:pt x="6664606" y="3860602"/>
                </a:lnTo>
                <a:cubicBezTo>
                  <a:pt x="6664606" y="3905939"/>
                  <a:pt x="6627853" y="3942692"/>
                  <a:pt x="6582516" y="3942692"/>
                </a:cubicBezTo>
                <a:lnTo>
                  <a:pt x="0" y="394269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20707748">
            <a:off x="6168153" y="-441831"/>
            <a:ext cx="3126510" cy="2426476"/>
          </a:xfrm>
          <a:custGeom>
            <a:avLst/>
            <a:gdLst/>
            <a:ahLst/>
            <a:cxnLst/>
            <a:rect l="l" t="t" r="r" b="b"/>
            <a:pathLst>
              <a:path w="3126510" h="2426476">
                <a:moveTo>
                  <a:pt x="0" y="0"/>
                </a:moveTo>
                <a:lnTo>
                  <a:pt x="3126510" y="830198"/>
                </a:lnTo>
                <a:lnTo>
                  <a:pt x="2702642" y="2426476"/>
                </a:lnTo>
                <a:lnTo>
                  <a:pt x="82091" y="2426476"/>
                </a:lnTo>
                <a:cubicBezTo>
                  <a:pt x="36754" y="2426475"/>
                  <a:pt x="1" y="2389722"/>
                  <a:pt x="1" y="2344385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20707748">
            <a:off x="7144098" y="2001564"/>
            <a:ext cx="2679455" cy="4946037"/>
          </a:xfrm>
          <a:custGeom>
            <a:avLst/>
            <a:gdLst/>
            <a:ahLst/>
            <a:cxnLst/>
            <a:rect l="l" t="t" r="r" b="b"/>
            <a:pathLst>
              <a:path w="2679455" h="4946037">
                <a:moveTo>
                  <a:pt x="2679455" y="0"/>
                </a:moveTo>
                <a:lnTo>
                  <a:pt x="1366108" y="4946037"/>
                </a:lnTo>
                <a:lnTo>
                  <a:pt x="0" y="4583288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20707748">
            <a:off x="-205621" y="3323292"/>
            <a:ext cx="7378073" cy="4557796"/>
          </a:xfrm>
          <a:custGeom>
            <a:avLst/>
            <a:gdLst/>
            <a:ahLst/>
            <a:cxnLst/>
            <a:rect l="l" t="t" r="r" b="b"/>
            <a:pathLst>
              <a:path w="7378073" h="4557796">
                <a:moveTo>
                  <a:pt x="7327936" y="6451"/>
                </a:moveTo>
                <a:cubicBezTo>
                  <a:pt x="7357400" y="18913"/>
                  <a:pt x="7378073" y="48087"/>
                  <a:pt x="7378073" y="82090"/>
                </a:cubicBezTo>
                <a:lnTo>
                  <a:pt x="7378073" y="4557796"/>
                </a:lnTo>
                <a:lnTo>
                  <a:pt x="0" y="2598658"/>
                </a:lnTo>
                <a:lnTo>
                  <a:pt x="690034" y="0"/>
                </a:lnTo>
                <a:lnTo>
                  <a:pt x="7295983" y="0"/>
                </a:lnTo>
                <a:cubicBezTo>
                  <a:pt x="7307317" y="0"/>
                  <a:pt x="7318115" y="2297"/>
                  <a:pt x="7327936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-900000">
            <a:off x="547834" y="3632676"/>
            <a:ext cx="5985159" cy="1606102"/>
          </a:xfrm>
        </p:spPr>
        <p:txBody>
          <a:bodyPr>
            <a:normAutofit/>
          </a:bodyPr>
          <a:lstStyle>
            <a:lvl1pPr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2201145" y="5027230"/>
            <a:ext cx="4655297" cy="1128495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741465" y="2313285"/>
            <a:ext cx="1524000" cy="365125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DA840030-70C1-4737-A982-68C7423B206F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24600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9842" y="6324600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 rot="900000">
            <a:off x="-533701" y="-979752"/>
            <a:ext cx="6672870" cy="6821601"/>
          </a:xfrm>
          <a:custGeom>
            <a:avLst/>
            <a:gdLst/>
            <a:ahLst/>
            <a:cxnLst/>
            <a:rect l="l" t="t" r="r" b="b"/>
            <a:pathLst>
              <a:path w="6672870" h="6821601">
                <a:moveTo>
                  <a:pt x="0" y="1787990"/>
                </a:moveTo>
                <a:lnTo>
                  <a:pt x="6672870" y="0"/>
                </a:lnTo>
                <a:lnTo>
                  <a:pt x="6672870" y="6739511"/>
                </a:lnTo>
                <a:cubicBezTo>
                  <a:pt x="6672870" y="6784848"/>
                  <a:pt x="6636117" y="6821601"/>
                  <a:pt x="6590780" y="6821601"/>
                </a:cubicBezTo>
                <a:lnTo>
                  <a:pt x="1348753" y="68216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900000">
            <a:off x="-283896" y="5969722"/>
            <a:ext cx="5300494" cy="1495954"/>
          </a:xfrm>
          <a:custGeom>
            <a:avLst/>
            <a:gdLst/>
            <a:ahLst/>
            <a:cxnLst/>
            <a:rect l="l" t="t" r="r" b="b"/>
            <a:pathLst>
              <a:path w="5300494" h="1495954">
                <a:moveTo>
                  <a:pt x="0" y="0"/>
                </a:moveTo>
                <a:lnTo>
                  <a:pt x="5218404" y="0"/>
                </a:lnTo>
                <a:cubicBezTo>
                  <a:pt x="5263741" y="0"/>
                  <a:pt x="5300494" y="36753"/>
                  <a:pt x="5300494" y="82090"/>
                </a:cubicBezTo>
                <a:lnTo>
                  <a:pt x="5300494" y="183095"/>
                </a:lnTo>
                <a:lnTo>
                  <a:pt x="400840" y="149595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900000">
            <a:off x="6930292" y="-242630"/>
            <a:ext cx="2434235" cy="1383623"/>
          </a:xfrm>
          <a:custGeom>
            <a:avLst/>
            <a:gdLst/>
            <a:ahLst/>
            <a:cxnLst/>
            <a:rect l="l" t="t" r="r" b="b"/>
            <a:pathLst>
              <a:path w="2434235" h="1383623">
                <a:moveTo>
                  <a:pt x="0" y="552912"/>
                </a:moveTo>
                <a:lnTo>
                  <a:pt x="2063495" y="0"/>
                </a:lnTo>
                <a:lnTo>
                  <a:pt x="2434235" y="1383623"/>
                </a:lnTo>
                <a:lnTo>
                  <a:pt x="82090" y="1383622"/>
                </a:lnTo>
                <a:cubicBezTo>
                  <a:pt x="36754" y="1383622"/>
                  <a:pt x="0" y="1346869"/>
                  <a:pt x="0" y="130153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5899782" y="1282101"/>
            <a:ext cx="3842742" cy="6178450"/>
          </a:xfrm>
          <a:custGeom>
            <a:avLst/>
            <a:gdLst/>
            <a:ahLst/>
            <a:cxnLst/>
            <a:rect l="l" t="t" r="r" b="b"/>
            <a:pathLst>
              <a:path w="3842742" h="617845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463128" y="0"/>
                </a:lnTo>
                <a:lnTo>
                  <a:pt x="3842742" y="5148790"/>
                </a:lnTo>
                <a:lnTo>
                  <a:pt x="0" y="6178450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4578273" y="2744935"/>
            <a:ext cx="5036383" cy="1997131"/>
          </a:xfrm>
        </p:spPr>
        <p:txBody>
          <a:bodyPr anchor="t">
            <a:normAutofit/>
          </a:bodyPr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900000">
            <a:off x="1507529" y="615731"/>
            <a:ext cx="4323504" cy="3294418"/>
          </a:xfrm>
          <a:prstGeom prst="roundRect">
            <a:avLst>
              <a:gd name="adj" fmla="val 4992"/>
            </a:avLst>
          </a:prstGeom>
          <a:ln w="19050">
            <a:solidFill>
              <a:schemeClr val="tx1"/>
            </a:solidFill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900000">
            <a:off x="822789" y="4161126"/>
            <a:ext cx="4310915" cy="12035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900000">
            <a:off x="6992395" y="57125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2AA48F1-F90D-4024-9100-8466559AE83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900000">
            <a:off x="647292" y="5162531"/>
            <a:ext cx="297745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900000">
            <a:off x="7046470" y="391054"/>
            <a:ext cx="1963187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95918" y="-766298"/>
            <a:ext cx="8332816" cy="5894380"/>
          </a:xfrm>
          <a:custGeom>
            <a:avLst/>
            <a:gdLst/>
            <a:ahLst/>
            <a:cxnLst/>
            <a:rect l="l" t="t" r="r" b="b"/>
            <a:pathLst>
              <a:path w="8332816" h="5894380">
                <a:moveTo>
                  <a:pt x="1565164" y="0"/>
                </a:moveTo>
                <a:lnTo>
                  <a:pt x="8332816" y="1797049"/>
                </a:lnTo>
                <a:lnTo>
                  <a:pt x="8332816" y="5812290"/>
                </a:lnTo>
                <a:cubicBezTo>
                  <a:pt x="8332816" y="5857627"/>
                  <a:pt x="8296063" y="5894380"/>
                  <a:pt x="8250726" y="5894380"/>
                </a:cubicBezTo>
                <a:lnTo>
                  <a:pt x="0" y="58943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64746" y="5089618"/>
            <a:ext cx="8528044" cy="2911464"/>
          </a:xfrm>
          <a:custGeom>
            <a:avLst/>
            <a:gdLst/>
            <a:ahLst/>
            <a:cxnLst/>
            <a:rect l="l" t="t" r="r" b="b"/>
            <a:pathLst>
              <a:path w="8528044" h="2911464">
                <a:moveTo>
                  <a:pt x="8477907" y="6451"/>
                </a:moveTo>
                <a:cubicBezTo>
                  <a:pt x="8507371" y="18913"/>
                  <a:pt x="8528044" y="48087"/>
                  <a:pt x="8528044" y="82090"/>
                </a:cubicBezTo>
                <a:lnTo>
                  <a:pt x="8528044" y="2911464"/>
                </a:lnTo>
                <a:lnTo>
                  <a:pt x="0" y="646970"/>
                </a:lnTo>
                <a:lnTo>
                  <a:pt x="171794" y="0"/>
                </a:lnTo>
                <a:lnTo>
                  <a:pt x="8445954" y="0"/>
                </a:lnTo>
                <a:cubicBezTo>
                  <a:pt x="8457288" y="0"/>
                  <a:pt x="8468086" y="2297"/>
                  <a:pt x="847790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8533928" y="3839503"/>
            <a:ext cx="1011244" cy="2994350"/>
          </a:xfrm>
          <a:custGeom>
            <a:avLst/>
            <a:gdLst/>
            <a:ahLst/>
            <a:cxnLst/>
            <a:rect l="l" t="t" r="r" b="b"/>
            <a:pathLst>
              <a:path w="1011244" h="2994350">
                <a:moveTo>
                  <a:pt x="1011244" y="0"/>
                </a:moveTo>
                <a:lnTo>
                  <a:pt x="216140" y="2994350"/>
                </a:lnTo>
                <a:lnTo>
                  <a:pt x="0" y="2936957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588490" y="-321837"/>
            <a:ext cx="1976541" cy="4072806"/>
          </a:xfrm>
          <a:custGeom>
            <a:avLst/>
            <a:gdLst/>
            <a:ahLst/>
            <a:cxnLst/>
            <a:rect l="l" t="t" r="r" b="b"/>
            <a:pathLst>
              <a:path w="1976541" h="4072806">
                <a:moveTo>
                  <a:pt x="0" y="0"/>
                </a:moveTo>
                <a:lnTo>
                  <a:pt x="1976541" y="524841"/>
                </a:lnTo>
                <a:lnTo>
                  <a:pt x="1034432" y="4072806"/>
                </a:lnTo>
                <a:lnTo>
                  <a:pt x="82090" y="4072806"/>
                </a:lnTo>
                <a:cubicBezTo>
                  <a:pt x="36753" y="4072806"/>
                  <a:pt x="0" y="4036053"/>
                  <a:pt x="0" y="399071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900000">
            <a:off x="3183882" y="4760430"/>
            <a:ext cx="5004753" cy="1299542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781854" y="984581"/>
            <a:ext cx="6581279" cy="36047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996405" y="6238502"/>
            <a:ext cx="1524000" cy="365125"/>
          </a:xfrm>
        </p:spPr>
        <p:txBody>
          <a:bodyPr/>
          <a:lstStyle/>
          <a:p>
            <a:fld id="{59189A57-7F12-45A4-A6B8-7774E1A37D7E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5321849" y="609479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8182730" y="3246937"/>
            <a:ext cx="907445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82907" y="-626065"/>
            <a:ext cx="7440156" cy="7347127"/>
          </a:xfrm>
          <a:custGeom>
            <a:avLst/>
            <a:gdLst/>
            <a:ahLst/>
            <a:cxnLst/>
            <a:rect l="l" t="t" r="r" b="b"/>
            <a:pathLst>
              <a:path w="7440156" h="7347127">
                <a:moveTo>
                  <a:pt x="1760047" y="0"/>
                </a:moveTo>
                <a:lnTo>
                  <a:pt x="7440156" y="1508269"/>
                </a:lnTo>
                <a:lnTo>
                  <a:pt x="7440156" y="7265037"/>
                </a:lnTo>
                <a:cubicBezTo>
                  <a:pt x="7440156" y="7310374"/>
                  <a:pt x="7403403" y="7347127"/>
                  <a:pt x="7358066" y="7347127"/>
                </a:cubicBezTo>
                <a:lnTo>
                  <a:pt x="2707078" y="7347127"/>
                </a:lnTo>
                <a:lnTo>
                  <a:pt x="0" y="66283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3227235" y="6274264"/>
            <a:ext cx="4396677" cy="1167472"/>
          </a:xfrm>
          <a:custGeom>
            <a:avLst/>
            <a:gdLst/>
            <a:ahLst/>
            <a:cxnLst/>
            <a:rect l="l" t="t" r="r" b="b"/>
            <a:pathLst>
              <a:path w="4396677" h="1167472">
                <a:moveTo>
                  <a:pt x="4346539" y="6451"/>
                </a:moveTo>
                <a:cubicBezTo>
                  <a:pt x="4376003" y="18913"/>
                  <a:pt x="4396677" y="48087"/>
                  <a:pt x="4396677" y="82090"/>
                </a:cubicBezTo>
                <a:lnTo>
                  <a:pt x="4396677" y="1167472"/>
                </a:lnTo>
                <a:lnTo>
                  <a:pt x="0" y="0"/>
                </a:lnTo>
                <a:lnTo>
                  <a:pt x="4314586" y="0"/>
                </a:lnTo>
                <a:cubicBezTo>
                  <a:pt x="4325920" y="0"/>
                  <a:pt x="4336718" y="2297"/>
                  <a:pt x="4346539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7659524" y="5459724"/>
            <a:ext cx="1710569" cy="1538689"/>
          </a:xfrm>
          <a:custGeom>
            <a:avLst/>
            <a:gdLst/>
            <a:ahLst/>
            <a:cxnLst/>
            <a:rect l="l" t="t" r="r" b="b"/>
            <a:pathLst>
              <a:path w="1710569" h="1538689">
                <a:moveTo>
                  <a:pt x="1710569" y="1"/>
                </a:moveTo>
                <a:lnTo>
                  <a:pt x="1301993" y="1538689"/>
                </a:lnTo>
                <a:lnTo>
                  <a:pt x="0" y="1192965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6666426" y="-490731"/>
            <a:ext cx="3065776" cy="5811871"/>
          </a:xfrm>
          <a:custGeom>
            <a:avLst/>
            <a:gdLst/>
            <a:ahLst/>
            <a:cxnLst/>
            <a:rect l="l" t="t" r="r" b="b"/>
            <a:pathLst>
              <a:path w="3065776" h="5811871">
                <a:moveTo>
                  <a:pt x="0" y="0"/>
                </a:moveTo>
                <a:lnTo>
                  <a:pt x="3065776" y="814071"/>
                </a:lnTo>
                <a:lnTo>
                  <a:pt x="1738684" y="5811871"/>
                </a:lnTo>
                <a:lnTo>
                  <a:pt x="82090" y="5811871"/>
                </a:lnTo>
                <a:cubicBezTo>
                  <a:pt x="36753" y="5811871"/>
                  <a:pt x="0" y="5775118"/>
                  <a:pt x="0" y="572978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-900000">
            <a:off x="6793335" y="511413"/>
            <a:ext cx="1435608" cy="4818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967762" y="1075673"/>
            <a:ext cx="5398955" cy="508826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FAF65B54-0C34-4D97-90E6-665E2FAC97B2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4997808" y="6188244"/>
            <a:ext cx="238030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24365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34904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0622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53616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28802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37937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3748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3894" y="2921988"/>
            <a:ext cx="5064953" cy="16956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900000">
            <a:off x="3479028" y="959716"/>
            <a:ext cx="4658735" cy="5077623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1690988" y="608314"/>
            <a:ext cx="1789355" cy="365125"/>
          </a:xfrm>
        </p:spPr>
        <p:txBody>
          <a:bodyPr/>
          <a:lstStyle/>
          <a:p>
            <a:fld id="{02E3038E-62C7-4DF2-9136-DA8ED3FF6D18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3103620" y="6177546"/>
            <a:ext cx="2392237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>
            <a:off x="1265370" y="300797"/>
            <a:ext cx="2287319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37046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98452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08396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4072230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2253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306517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00273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28414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97035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633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900000">
            <a:off x="-57216" y="-1017685"/>
            <a:ext cx="7411427" cy="3438177"/>
          </a:xfrm>
          <a:custGeom>
            <a:avLst/>
            <a:gdLst/>
            <a:ahLst/>
            <a:cxnLst/>
            <a:rect l="l" t="t" r="r" b="b"/>
            <a:pathLst>
              <a:path w="7411427" h="3438177">
                <a:moveTo>
                  <a:pt x="0" y="1985886"/>
                </a:moveTo>
                <a:lnTo>
                  <a:pt x="7411427" y="0"/>
                </a:lnTo>
                <a:lnTo>
                  <a:pt x="7411427" y="3356087"/>
                </a:lnTo>
                <a:cubicBezTo>
                  <a:pt x="7411427" y="3401424"/>
                  <a:pt x="7374674" y="3438177"/>
                  <a:pt x="7329337" y="3438177"/>
                </a:cubicBezTo>
                <a:lnTo>
                  <a:pt x="389140" y="34381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-776641" y="2417820"/>
            <a:ext cx="6998365" cy="5080081"/>
          </a:xfrm>
          <a:custGeom>
            <a:avLst/>
            <a:gdLst/>
            <a:ahLst/>
            <a:cxnLst/>
            <a:rect l="l" t="t" r="r" b="b"/>
            <a:pathLst>
              <a:path w="6998365" h="5080081">
                <a:moveTo>
                  <a:pt x="0" y="0"/>
                </a:moveTo>
                <a:lnTo>
                  <a:pt x="6916275" y="0"/>
                </a:lnTo>
                <a:cubicBezTo>
                  <a:pt x="6961612" y="0"/>
                  <a:pt x="6998365" y="36753"/>
                  <a:pt x="6998365" y="82090"/>
                </a:cubicBezTo>
                <a:lnTo>
                  <a:pt x="6998365" y="3569608"/>
                </a:lnTo>
                <a:lnTo>
                  <a:pt x="1361203" y="50800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900000">
            <a:off x="6338067" y="3775812"/>
            <a:ext cx="3102275" cy="3544033"/>
          </a:xfrm>
          <a:custGeom>
            <a:avLst/>
            <a:gdLst/>
            <a:ahLst/>
            <a:cxnLst/>
            <a:rect l="l" t="t" r="r" b="b"/>
            <a:pathLst>
              <a:path w="3102275" h="3544033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375388" y="0"/>
                </a:lnTo>
                <a:lnTo>
                  <a:pt x="3102275" y="2712781"/>
                </a:lnTo>
                <a:lnTo>
                  <a:pt x="0" y="3544033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 rot="900000">
            <a:off x="7327879" y="-104312"/>
            <a:ext cx="2350627" cy="3820866"/>
          </a:xfrm>
          <a:custGeom>
            <a:avLst/>
            <a:gdLst/>
            <a:ahLst/>
            <a:cxnLst/>
            <a:rect l="l" t="t" r="r" b="b"/>
            <a:pathLst>
              <a:path w="2350627" h="3820866">
                <a:moveTo>
                  <a:pt x="1" y="355523"/>
                </a:moveTo>
                <a:lnTo>
                  <a:pt x="1326829" y="0"/>
                </a:lnTo>
                <a:lnTo>
                  <a:pt x="2350627" y="3820866"/>
                </a:lnTo>
                <a:lnTo>
                  <a:pt x="82091" y="3820866"/>
                </a:lnTo>
                <a:cubicBezTo>
                  <a:pt x="36754" y="3820866"/>
                  <a:pt x="1" y="3784113"/>
                  <a:pt x="0" y="37387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900000">
            <a:off x="534986" y="2921829"/>
            <a:ext cx="5690855" cy="1570680"/>
          </a:xfrm>
        </p:spPr>
        <p:txBody>
          <a:bodyPr anchor="b">
            <a:noAutofit/>
          </a:bodyPr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900000">
            <a:off x="537849" y="4494201"/>
            <a:ext cx="5271544" cy="1500187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6878368" y="376138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8BF2158-CE80-417F-BADA-A315828FFA0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7056965" y="3170795"/>
            <a:ext cx="1926305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 flipH="1">
            <a:off x="7176363" y="2661157"/>
            <a:ext cx="683979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31464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89245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06174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52473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5310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23913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59225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4144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46768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4151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1893" y="2231024"/>
            <a:ext cx="4820301" cy="1436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-900000">
            <a:off x="1014439" y="1335061"/>
            <a:ext cx="2578608" cy="4839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3701032" y="618005"/>
            <a:ext cx="2580010" cy="483717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5919" y="5887412"/>
            <a:ext cx="1241980" cy="365125"/>
          </a:xfrm>
        </p:spPr>
        <p:txBody>
          <a:bodyPr/>
          <a:lstStyle>
            <a:lvl1pPr algn="l">
              <a:defRPr/>
            </a:lvl1pPr>
          </a:lstStyle>
          <a:p>
            <a:fld id="{2615FEB8-1ED3-425B-95CA-17777D0ECE76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054658" y="549437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64" y="5643110"/>
            <a:ext cx="1241693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8072705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19384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1494792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20816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0850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46849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362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-900000">
            <a:off x="854761" y="1406870"/>
            <a:ext cx="2213148" cy="75986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1120518" y="2227895"/>
            <a:ext cx="2578608" cy="3938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rot="-900000">
            <a:off x="3535709" y="687503"/>
            <a:ext cx="2214753" cy="753043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 rot="-900000">
            <a:off x="3808498" y="1495882"/>
            <a:ext cx="2578608" cy="39559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E1E3D571-56F1-43B9-A50A-DAF43DC6AD1C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-900000">
            <a:off x="4050792" y="549554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0936" y="2926080"/>
            <a:ext cx="5065776" cy="16916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900000">
            <a:off x="1691640" y="612648"/>
            <a:ext cx="1792224" cy="365125"/>
          </a:xfrm>
        </p:spPr>
        <p:txBody>
          <a:bodyPr/>
          <a:lstStyle/>
          <a:p>
            <a:fld id="{305DB2F2-0BC0-458D-A2F5-E7069599C351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900000">
            <a:off x="2493721" y="6101033"/>
            <a:ext cx="3052113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900000">
            <a:off x="1261872" y="301752"/>
            <a:ext cx="2286000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41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900000">
            <a:off x="-372248" y="-1218153"/>
            <a:ext cx="8577953" cy="6344114"/>
          </a:xfrm>
          <a:custGeom>
            <a:avLst/>
            <a:gdLst/>
            <a:ahLst/>
            <a:cxnLst/>
            <a:rect l="l" t="t" r="r" b="b"/>
            <a:pathLst>
              <a:path w="8577953" h="6344114">
                <a:moveTo>
                  <a:pt x="0" y="2298455"/>
                </a:moveTo>
                <a:lnTo>
                  <a:pt x="8577953" y="0"/>
                </a:lnTo>
                <a:lnTo>
                  <a:pt x="8577953" y="6262024"/>
                </a:lnTo>
                <a:cubicBezTo>
                  <a:pt x="8577953" y="6307361"/>
                  <a:pt x="8541200" y="6344113"/>
                  <a:pt x="8495863" y="6344113"/>
                </a:cubicBezTo>
                <a:lnTo>
                  <a:pt x="1084031" y="63441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900000">
            <a:off x="7521938" y="5927116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006FC6A4-3DCE-4261-8631-FAAFCDCC8E18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20707748">
            <a:off x="-897260" y="-624538"/>
            <a:ext cx="7286946" cy="6041338"/>
          </a:xfrm>
          <a:custGeom>
            <a:avLst/>
            <a:gdLst/>
            <a:ahLst/>
            <a:cxnLst/>
            <a:rect l="l" t="t" r="r" b="b"/>
            <a:pathLst>
              <a:path w="7286946" h="6041338">
                <a:moveTo>
                  <a:pt x="1604186" y="0"/>
                </a:moveTo>
                <a:lnTo>
                  <a:pt x="7286946" y="1508972"/>
                </a:lnTo>
                <a:lnTo>
                  <a:pt x="7286946" y="5959247"/>
                </a:lnTo>
                <a:cubicBezTo>
                  <a:pt x="7286946" y="6004584"/>
                  <a:pt x="7250193" y="6041337"/>
                  <a:pt x="7204856" y="6041337"/>
                </a:cubicBezTo>
                <a:lnTo>
                  <a:pt x="0" y="604133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64806" y="5378153"/>
            <a:ext cx="7443151" cy="2476431"/>
          </a:xfrm>
          <a:custGeom>
            <a:avLst/>
            <a:gdLst/>
            <a:ahLst/>
            <a:cxnLst/>
            <a:rect l="l" t="t" r="r" b="b"/>
            <a:pathLst>
              <a:path w="7443151" h="2476431">
                <a:moveTo>
                  <a:pt x="7393013" y="6452"/>
                </a:moveTo>
                <a:cubicBezTo>
                  <a:pt x="7422477" y="18914"/>
                  <a:pt x="7443150" y="48087"/>
                  <a:pt x="7443150" y="82090"/>
                </a:cubicBezTo>
                <a:lnTo>
                  <a:pt x="7443151" y="2476431"/>
                </a:lnTo>
                <a:lnTo>
                  <a:pt x="0" y="500014"/>
                </a:lnTo>
                <a:lnTo>
                  <a:pt x="132771" y="1"/>
                </a:lnTo>
                <a:lnTo>
                  <a:pt x="7361060" y="1"/>
                </a:lnTo>
                <a:cubicBezTo>
                  <a:pt x="7372394" y="0"/>
                  <a:pt x="7383192" y="2298"/>
                  <a:pt x="7393013" y="6452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660994" y="5459931"/>
            <a:ext cx="1709023" cy="1538302"/>
          </a:xfrm>
          <a:custGeom>
            <a:avLst/>
            <a:gdLst/>
            <a:ahLst/>
            <a:cxnLst/>
            <a:rect l="l" t="t" r="r" b="b"/>
            <a:pathLst>
              <a:path w="1709023" h="1538302">
                <a:moveTo>
                  <a:pt x="1709023" y="0"/>
                </a:moveTo>
                <a:lnTo>
                  <a:pt x="1300550" y="1538302"/>
                </a:lnTo>
                <a:lnTo>
                  <a:pt x="0" y="119296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20707748">
            <a:off x="6673110" y="-489836"/>
            <a:ext cx="3059119" cy="5809409"/>
          </a:xfrm>
          <a:custGeom>
            <a:avLst/>
            <a:gdLst/>
            <a:ahLst/>
            <a:cxnLst/>
            <a:rect l="l" t="t" r="r" b="b"/>
            <a:pathLst>
              <a:path w="3059119" h="5809409">
                <a:moveTo>
                  <a:pt x="0" y="0"/>
                </a:moveTo>
                <a:lnTo>
                  <a:pt x="3059119" y="812303"/>
                </a:lnTo>
                <a:lnTo>
                  <a:pt x="1732212" y="5809409"/>
                </a:lnTo>
                <a:lnTo>
                  <a:pt x="82090" y="5809409"/>
                </a:lnTo>
                <a:cubicBezTo>
                  <a:pt x="36753" y="5809409"/>
                  <a:pt x="0" y="5772656"/>
                  <a:pt x="0" y="572731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 anchor="b"/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844848" y="997933"/>
            <a:ext cx="5343100" cy="3888220"/>
          </a:xfrm>
        </p:spPr>
        <p:txBody>
          <a:bodyPr anchor="b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900000">
            <a:off x="3216573" y="5144589"/>
            <a:ext cx="3930375" cy="988131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522321D6-CB2D-4C4E-8B9A-F57DDBD5DEF0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263966" y="6099104"/>
            <a:ext cx="306304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an1080Base.png"/>
          <p:cNvPicPr>
            <a:picLocks noChangeAspect="1"/>
          </p:cNvPicPr>
          <p:nvPr/>
        </p:nvPicPr>
        <p:blipFill>
          <a:blip r:embed="rId14" cstate="print">
            <a:lum bright="-3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-5400000">
            <a:off x="-673455" y="2807056"/>
            <a:ext cx="5320597" cy="1840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0" y="990600"/>
            <a:ext cx="5027024" cy="478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096001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96001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047" y="5324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6" r:id="rId7"/>
    <p:sldLayoutId id="2147483871" r:id="rId8"/>
    <p:sldLayoutId id="2147483872" r:id="rId9"/>
    <p:sldLayoutId id="2147483873" r:id="rId10"/>
    <p:sldLayoutId id="2147483874" r:id="rId11"/>
    <p:sldLayoutId id="2147483875" r:id="rId12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3152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97280" indent="-32004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2024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50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  <p:sldLayoutId id="2147483908" r:id="rId13"/>
    <p:sldLayoutId id="2147483909" r:id="rId14"/>
    <p:sldLayoutId id="2147483910" r:id="rId15"/>
    <p:sldLayoutId id="2147483911" r:id="rId16"/>
    <p:sldLayoutId id="2147483912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36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  <p:sldLayoutId id="2147483926" r:id="rId13"/>
    <p:sldLayoutId id="2147483927" r:id="rId14"/>
    <p:sldLayoutId id="2147483928" r:id="rId15"/>
    <p:sldLayoutId id="2147483929" r:id="rId16"/>
    <p:sldLayoutId id="2147483930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9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6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8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2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0726967">
            <a:off x="3367115" y="1123451"/>
            <a:ext cx="2924446" cy="1657796"/>
          </a:xfrm>
        </p:spPr>
        <p:txBody>
          <a:bodyPr>
            <a:normAutofit/>
          </a:bodyPr>
          <a:lstStyle/>
          <a:p>
            <a:r>
              <a:rPr lang="en-US" sz="5700" dirty="0" smtClean="0"/>
              <a:t>Chapter 5</a:t>
            </a:r>
            <a:endParaRPr lang="en-US" sz="5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3915189" y="2816049"/>
            <a:ext cx="2900830" cy="2472804"/>
          </a:xfrm>
        </p:spPr>
        <p:txBody>
          <a:bodyPr/>
          <a:lstStyle/>
          <a:p>
            <a:r>
              <a:rPr lang="en-US" dirty="0" smtClean="0"/>
              <a:t>Image                 pre-processing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2" descr="H:\T DOCS\PPT JPEGS\97811335936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3033"/>
            <a:ext cx="3001818" cy="351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10" descr="CL_Logo_RGB_JPG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91263"/>
            <a:ext cx="1295400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6564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Robert operator [1965]</a:t>
                </a:r>
              </a:p>
              <a:p>
                <a:pPr lvl="1"/>
                <a:r>
                  <a:rPr lang="en-US" altLang="zh-TW" dirty="0" smtClean="0"/>
                  <a:t>It uses only a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neighborhood of the current pixel.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The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magnitude</a:t>
                </a:r>
                <a:r>
                  <a:rPr lang="en-US" altLang="zh-TW" dirty="0" smtClean="0"/>
                  <a:t> of the edge is computed as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+|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Disadvantage:</a:t>
                </a:r>
              </a:p>
              <a:p>
                <a:pPr lvl="2"/>
                <a:r>
                  <a:rPr lang="en-US" altLang="zh-TW" dirty="0" smtClean="0"/>
                  <a:t>Its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high sensitivity to noise</a:t>
                </a:r>
                <a:r>
                  <a:rPr lang="en-US" altLang="zh-TW" dirty="0" smtClean="0"/>
                  <a:t>: very few pixels are used to approximate the gradient.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</a:t>
            </a:r>
            <a:r>
              <a:rPr lang="en-US" altLang="zh-TW" dirty="0" smtClean="0"/>
              <a:t>detectors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549533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Laplace operator</a:t>
                </a:r>
              </a:p>
              <a:p>
                <a:pPr lvl="1"/>
                <a:r>
                  <a:rPr lang="en-US" altLang="zh-TW" dirty="0" smtClean="0"/>
                  <a:t>The Laplace operator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 smtClean="0"/>
                  <a:t> is a very popular operator approximating the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second derivative </a:t>
                </a:r>
                <a:r>
                  <a:rPr lang="en-US" altLang="zh-TW" dirty="0" smtClean="0"/>
                  <a:t>which gives the edge magnitude only. </a:t>
                </a:r>
              </a:p>
              <a:p>
                <a:pPr lvl="1"/>
                <a:r>
                  <a:rPr lang="en-US" altLang="zh-TW" dirty="0"/>
                  <a:t>A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mask is often used. For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4-neighborhoods</a:t>
                </a:r>
                <a:r>
                  <a:rPr lang="en-US" altLang="zh-TW" dirty="0"/>
                  <a:t> and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8-neighborhoods</a:t>
                </a:r>
                <a:r>
                  <a:rPr lang="en-US" altLang="zh-TW" dirty="0"/>
                  <a:t> it is defined as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A Laplacian operator with stressed significance of the central pixel or its neighborhood is sometimes used.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Disadvantage: It responds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doubly</a:t>
                </a:r>
                <a:r>
                  <a:rPr lang="en-US" altLang="zh-TW" dirty="0"/>
                  <a:t> to some </a:t>
                </a:r>
                <a:r>
                  <a:rPr lang="en-US" altLang="zh-TW" dirty="0" smtClean="0"/>
                  <a:t>edges in the image.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  <a:blipFill>
                <a:blip r:embed="rId2"/>
                <a:stretch>
                  <a:fillRect l="-1929" t="-4500" r="-643" b="-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</a:t>
            </a:r>
            <a:r>
              <a:rPr lang="en-US" altLang="zh-TW" dirty="0" smtClean="0"/>
              <a:t>detectors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41610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Prewitt operator</a:t>
                </a:r>
              </a:p>
              <a:p>
                <a:pPr lvl="1"/>
                <a:r>
                  <a:rPr lang="en-US" altLang="zh-TW" dirty="0" smtClean="0"/>
                  <a:t>The Prewitt operator approximates the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first derivative</a:t>
                </a:r>
                <a:r>
                  <a:rPr lang="en-US" altLang="zh-TW" dirty="0" smtClean="0"/>
                  <a:t>. </a:t>
                </a:r>
              </a:p>
              <a:p>
                <a:pPr lvl="1"/>
                <a:r>
                  <a:rPr lang="en-US" altLang="zh-TW" dirty="0" smtClean="0"/>
                  <a:t>The gradient is estimated in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eight</a:t>
                </a:r>
                <a:r>
                  <a:rPr lang="en-US" altLang="zh-TW" dirty="0" smtClean="0"/>
                  <a:t> (for a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altLang="zh-TW" dirty="0" smtClean="0"/>
                  <a:t> convolution mask) possible directions, and the convolution result of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greatest magnitude</a:t>
                </a:r>
                <a:r>
                  <a:rPr lang="en-US" altLang="zh-TW" dirty="0" smtClean="0"/>
                  <a:t> indicates the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gradient direction</a:t>
                </a:r>
                <a:r>
                  <a:rPr lang="en-US" altLang="zh-TW" dirty="0" smtClean="0"/>
                  <a:t>.</a:t>
                </a:r>
              </a:p>
              <a:p>
                <a:pPr lvl="1"/>
                <a:r>
                  <a:rPr lang="en-US" altLang="zh-TW" dirty="0"/>
                  <a:t>Some examples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 smtClean="0"/>
                  <a:t>masks</a:t>
                </a: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 smtClean="0"/>
                  <a:t>Larger marks are possible, for example,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zh-TW" dirty="0" smtClean="0"/>
                  <a:t> or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altLang="zh-TW" dirty="0" smtClean="0"/>
                  <a:t>.</a:t>
                </a:r>
              </a:p>
              <a:p>
                <a:pPr marL="365125" lvl="1" indent="0">
                  <a:buNone/>
                </a:pPr>
                <a:endParaRPr lang="en-US" altLang="zh-TW" sz="1600" dirty="0" smtClean="0"/>
              </a:p>
              <a:p>
                <a:pPr marL="365125" lvl="1" indent="0">
                  <a:buNone/>
                </a:pPr>
                <a:r>
                  <a:rPr lang="en-US" altLang="zh-TW" sz="1600" dirty="0" smtClean="0"/>
                  <a:t>PS. The direction of the gradient is given by the mask giving </a:t>
                </a:r>
                <a:r>
                  <a:rPr lang="en-US" altLang="zh-TW" sz="1600" dirty="0" smtClean="0">
                    <a:solidFill>
                      <a:srgbClr val="FFC000"/>
                    </a:solidFill>
                  </a:rPr>
                  <a:t>maximal response</a:t>
                </a:r>
                <a:r>
                  <a:rPr lang="en-US" altLang="zh-TW" sz="1600" dirty="0" smtClean="0"/>
                  <a:t>. This is also the case for all the following operator approximating the first derivative.</a:t>
                </a:r>
                <a:endParaRPr lang="zh-TW" altLang="en-US" sz="1600" dirty="0"/>
              </a:p>
            </p:txBody>
          </p:sp>
        </mc:Choice>
        <mc:Fallback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  <a:blipFill>
                <a:blip r:embed="rId2"/>
                <a:stretch>
                  <a:fillRect l="-2214" t="-5000" r="-10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</a:t>
            </a:r>
            <a:r>
              <a:rPr lang="en-US" altLang="zh-TW" dirty="0" smtClean="0"/>
              <a:t>detectors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689503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First-derivative edge detection using </a:t>
            </a:r>
            <a:r>
              <a:rPr lang="en-US" altLang="zh-TW" dirty="0" smtClean="0">
                <a:solidFill>
                  <a:srgbClr val="FFC000"/>
                </a:solidFill>
              </a:rPr>
              <a:t>Prewitt operators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North direction</a:t>
            </a:r>
          </a:p>
          <a:p>
            <a:pPr lvl="2"/>
            <a:r>
              <a:rPr lang="en-US" altLang="zh-TW" dirty="0" smtClean="0"/>
              <a:t>The brighter the pixel value, the stronger the edge.</a:t>
            </a:r>
          </a:p>
          <a:p>
            <a:pPr lvl="1"/>
            <a:r>
              <a:rPr lang="en-US" altLang="zh-TW" dirty="0" smtClean="0"/>
              <a:t>East direction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57200" y="503597"/>
            <a:ext cx="8534400" cy="863138"/>
          </a:xfrm>
        </p:spPr>
        <p:txBody>
          <a:bodyPr/>
          <a:lstStyle/>
          <a:p>
            <a:r>
              <a:rPr lang="en-US" altLang="zh-TW" dirty="0"/>
              <a:t>Edge detectors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09" y="3770931"/>
            <a:ext cx="4227188" cy="18787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28" y="3770931"/>
            <a:ext cx="4425770" cy="19146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38200" y="5718078"/>
            <a:ext cx="786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North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86819" y="5742725"/>
            <a:ext cx="683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East 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926313" y="5747248"/>
            <a:ext cx="175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Strong edges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Sobel operator</a:t>
                </a:r>
              </a:p>
              <a:p>
                <a:pPr lvl="1"/>
                <a:r>
                  <a:rPr lang="en-US" altLang="zh-TW" dirty="0" smtClean="0"/>
                  <a:t>The Sobel operator approximates the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first derivative</a:t>
                </a:r>
                <a:r>
                  <a:rPr lang="en-US" altLang="zh-TW" dirty="0" smtClean="0"/>
                  <a:t>. </a:t>
                </a:r>
              </a:p>
              <a:p>
                <a:pPr lvl="1"/>
                <a:r>
                  <a:rPr lang="en-US" altLang="zh-TW" dirty="0" smtClean="0"/>
                  <a:t>Some </a:t>
                </a:r>
                <a:r>
                  <a:rPr lang="en-US" altLang="zh-TW" dirty="0"/>
                  <a:t>examples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 smtClean="0"/>
                  <a:t>masks</a:t>
                </a: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altLang="zh-TW" dirty="0"/>
              </a:p>
              <a:p>
                <a:pPr lvl="1"/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The </a:t>
                </a:r>
                <a:r>
                  <a:rPr lang="en-US" altLang="zh-TW" dirty="0"/>
                  <a:t>Sobel operator is often used as a simple detector of horizontality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) and verticality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of edges.</a:t>
                </a:r>
              </a:p>
              <a:p>
                <a:pPr lvl="2"/>
                <a:r>
                  <a:rPr lang="en-US" altLang="zh-TW" dirty="0" smtClean="0"/>
                  <a:t>If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response is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dirty="0" smtClean="0"/>
                  <a:t> and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response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 smtClean="0"/>
                  <a:t>, we might then derive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edge magnitude </a:t>
                </a:r>
                <a:r>
                  <a:rPr lang="en-US" altLang="zh-TW" dirty="0" smtClean="0"/>
                  <a:t>as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altLang="zh-TW" b="0" i="0" dirty="0" smtClean="0"/>
                      <m:t>or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+|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altLang="zh-TW" dirty="0" smtClean="0"/>
                  <a:t>and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direction</a:t>
                </a:r>
                <a:r>
                  <a:rPr lang="en-US" altLang="zh-TW" dirty="0" smtClean="0"/>
                  <a:t>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arctan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of </a:t>
                </a:r>
                <a:r>
                  <a:rPr lang="en-US" altLang="zh-TW" dirty="0"/>
                  <a:t>edges</a:t>
                </a:r>
                <a:r>
                  <a:rPr lang="en-US" altLang="zh-TW" dirty="0" smtClean="0"/>
                  <a:t>.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  <a:blipFill>
                <a:blip r:embed="rId2"/>
                <a:stretch>
                  <a:fillRect l="-2214" t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</a:t>
            </a:r>
            <a:r>
              <a:rPr lang="en-US" altLang="zh-TW" dirty="0" smtClean="0"/>
              <a:t>detectors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126347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Kirsch operator</a:t>
                </a:r>
              </a:p>
              <a:p>
                <a:pPr lvl="1"/>
                <a:r>
                  <a:rPr lang="en-US" altLang="zh-TW" dirty="0" smtClean="0"/>
                  <a:t>The Kirsch operator approximates the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first derivative</a:t>
                </a:r>
                <a:r>
                  <a:rPr lang="en-US" altLang="zh-TW" dirty="0" smtClean="0"/>
                  <a:t>. </a:t>
                </a:r>
              </a:p>
              <a:p>
                <a:pPr lvl="1"/>
                <a:r>
                  <a:rPr lang="en-US" altLang="zh-TW" dirty="0" smtClean="0"/>
                  <a:t>Some </a:t>
                </a:r>
                <a:r>
                  <a:rPr lang="en-US" altLang="zh-TW" dirty="0"/>
                  <a:t>examples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 smtClean="0"/>
                  <a:t>masks</a:t>
                </a: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The direction of the gradient is given by the mask giving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maximal</a:t>
                </a:r>
                <a:r>
                  <a:rPr lang="en-US" altLang="zh-TW" dirty="0"/>
                  <a:t> response.</a:t>
                </a:r>
                <a:endParaRPr lang="zh-TW" altLang="en-US" dirty="0"/>
              </a:p>
            </p:txBody>
          </p:sp>
        </mc:Choice>
        <mc:Fallback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  <a:blipFill>
                <a:blip r:embed="rId2"/>
                <a:stretch>
                  <a:fillRect l="-2214" t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</a:t>
            </a:r>
            <a:r>
              <a:rPr lang="en-US" altLang="zh-TW" dirty="0" smtClean="0"/>
              <a:t>detectors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574816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Zero-crossings</a:t>
            </a:r>
          </a:p>
          <a:p>
            <a:pPr lvl="1"/>
            <a:r>
              <a:rPr lang="en-US" altLang="zh-TW" dirty="0" smtClean="0"/>
              <a:t>An edge detection technique using the </a:t>
            </a:r>
            <a:r>
              <a:rPr lang="en-US" altLang="zh-TW" dirty="0" smtClean="0">
                <a:solidFill>
                  <a:srgbClr val="FFC000"/>
                </a:solidFill>
              </a:rPr>
              <a:t>second derivative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smtClean="0">
                <a:solidFill>
                  <a:srgbClr val="FFC000"/>
                </a:solidFill>
              </a:rPr>
              <a:t>first </a:t>
            </a:r>
            <a:r>
              <a:rPr lang="en-US" altLang="zh-TW" dirty="0" smtClean="0"/>
              <a:t>derivative of the image function should have an extremum at the position corresponding to the image.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smtClean="0">
                <a:solidFill>
                  <a:srgbClr val="FFC000"/>
                </a:solidFill>
              </a:rPr>
              <a:t>second</a:t>
            </a:r>
            <a:r>
              <a:rPr lang="en-US" altLang="zh-TW" dirty="0" smtClean="0"/>
              <a:t> derivative </a:t>
            </a:r>
            <a:br>
              <a:rPr lang="en-US" altLang="zh-TW" dirty="0" smtClean="0"/>
            </a:br>
            <a:r>
              <a:rPr lang="en-US" altLang="zh-TW" dirty="0" smtClean="0"/>
              <a:t>should be </a:t>
            </a:r>
            <a:r>
              <a:rPr lang="en-US" altLang="zh-TW" dirty="0" smtClean="0">
                <a:solidFill>
                  <a:srgbClr val="FFFF00"/>
                </a:solidFill>
              </a:rPr>
              <a:t>zero</a:t>
            </a:r>
            <a:r>
              <a:rPr lang="en-US" altLang="zh-TW" dirty="0" smtClean="0"/>
              <a:t> at the </a:t>
            </a:r>
            <a:br>
              <a:rPr lang="en-US" altLang="zh-TW" dirty="0" smtClean="0"/>
            </a:br>
            <a:r>
              <a:rPr lang="en-US" altLang="zh-TW" dirty="0" smtClean="0"/>
              <a:t>same position.</a:t>
            </a:r>
          </a:p>
          <a:p>
            <a:pPr lvl="1"/>
            <a:r>
              <a:rPr lang="en-US" altLang="zh-TW" dirty="0" smtClean="0"/>
              <a:t>However, it is </a:t>
            </a:r>
            <a:r>
              <a:rPr lang="en-US" altLang="zh-TW" dirty="0">
                <a:solidFill>
                  <a:srgbClr val="FFC000"/>
                </a:solidFill>
              </a:rPr>
              <a:t>much easier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and </a:t>
            </a:r>
            <a:r>
              <a:rPr lang="en-US" altLang="zh-TW" dirty="0">
                <a:solidFill>
                  <a:srgbClr val="FFC000"/>
                </a:solidFill>
              </a:rPr>
              <a:t>more precise </a:t>
            </a:r>
            <a:r>
              <a:rPr lang="en-US" altLang="zh-TW" dirty="0"/>
              <a:t>to find </a:t>
            </a:r>
            <a:br>
              <a:rPr lang="en-US" altLang="zh-TW" dirty="0"/>
            </a:br>
            <a:r>
              <a:rPr lang="en-US" altLang="zh-TW" dirty="0"/>
              <a:t>a zero-crossing position</a:t>
            </a:r>
            <a:br>
              <a:rPr lang="en-US" altLang="zh-TW" dirty="0"/>
            </a:br>
            <a:r>
              <a:rPr lang="en-US" altLang="zh-TW" dirty="0"/>
              <a:t>than </a:t>
            </a:r>
            <a:r>
              <a:rPr lang="en-US" altLang="zh-TW" dirty="0" smtClean="0"/>
              <a:t>an extremum.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Zero-crossings of the second derivative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278901"/>
              </p:ext>
            </p:extLst>
          </p:nvPr>
        </p:nvGraphicFramePr>
        <p:xfrm>
          <a:off x="4419600" y="3295196"/>
          <a:ext cx="4279900" cy="287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6" name="PhotoImpact" r:id="rId3" imgW="4279680" imgH="2869920" progId="PI3.Image">
                  <p:embed/>
                </p:oleObj>
              </mc:Choice>
              <mc:Fallback>
                <p:oleObj name="PhotoImpact" r:id="rId3" imgW="4279680" imgH="28699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19600" y="3295196"/>
                        <a:ext cx="4279900" cy="287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Zero-crossings</a:t>
                </a:r>
              </a:p>
              <a:p>
                <a:pPr lvl="1"/>
                <a:r>
                  <a:rPr lang="en-US" altLang="zh-TW" dirty="0" smtClean="0">
                    <a:solidFill>
                      <a:srgbClr val="FFC000"/>
                    </a:solidFill>
                  </a:rPr>
                  <a:t>How to compute the second derivative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robustly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?</a:t>
                </a:r>
              </a:p>
              <a:p>
                <a:pPr lvl="2"/>
                <a:r>
                  <a:rPr lang="en-US" altLang="zh-TW" dirty="0" smtClean="0"/>
                  <a:t>To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smooth</a:t>
                </a:r>
                <a:r>
                  <a:rPr lang="en-US" altLang="zh-TW" dirty="0" smtClean="0"/>
                  <a:t> an image first (to reduce noise)</a:t>
                </a:r>
              </a:p>
              <a:p>
                <a:pPr lvl="2"/>
                <a:r>
                  <a:rPr lang="en-US" altLang="zh-TW" dirty="0" smtClean="0"/>
                  <a:t>The 2D Gaussian smoothing operator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 (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a Gaussian filter</a:t>
                </a:r>
                <a:r>
                  <a:rPr lang="en-US" altLang="zh-TW" dirty="0" smtClean="0"/>
                  <a:t>) is given by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)/2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zh-TW" dirty="0" smtClean="0"/>
              </a:p>
              <a:p>
                <a:pPr marL="365125" lvl="1" indent="0">
                  <a:buNone/>
                </a:pPr>
                <a:r>
                  <a:rPr lang="en-US" altLang="zh-TW" sz="1800" dirty="0" smtClean="0"/>
                  <a:t>          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1800" dirty="0" smtClean="0"/>
                  <a:t>: the image co-ordinates </a:t>
                </a:r>
              </a:p>
              <a:p>
                <a:pPr marL="365125" lvl="1" indent="0">
                  <a:buNone/>
                </a:pPr>
                <a:r>
                  <a:rPr lang="zh-TW" altLang="en-US" sz="1800" dirty="0" smtClean="0"/>
                  <a:t>                      </a:t>
                </a:r>
                <a14:m>
                  <m:oMath xmlns:m="http://schemas.openxmlformats.org/officeDocument/2006/math">
                    <m:r>
                      <a:rPr lang="zh-TW" altLang="en-US" sz="18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800" dirty="0" smtClean="0"/>
                  <a:t>: a standard deviation</a:t>
                </a:r>
              </a:p>
              <a:p>
                <a:pPr lvl="2"/>
                <a:r>
                  <a:rPr lang="en-US" altLang="zh-TW" sz="1800" dirty="0" smtClean="0"/>
                  <a:t>Sometimes this is presented with a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normalizing</a:t>
                </a:r>
                <a:r>
                  <a:rPr lang="en-US" altLang="zh-TW" sz="1800" dirty="0" smtClean="0"/>
                  <a:t> factor</a:t>
                </a:r>
              </a:p>
              <a:p>
                <a:pPr marL="365125" lvl="1" indent="0">
                  <a:buNone/>
                </a:pPr>
                <a:r>
                  <a:rPr lang="en-US" altLang="zh-TW" sz="1800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8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1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TW" sz="1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1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1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−(</m:t>
                        </m:r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)/2</m:t>
                        </m:r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TW" sz="1800" dirty="0" smtClean="0"/>
                  <a:t>  and  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8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8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TW" sz="18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sz="1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1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r>
                          <a:rPr lang="zh-TW" altLang="en-US" sz="18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−(</m:t>
                        </m:r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)/2</m:t>
                        </m:r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TW" sz="1800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1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Zero-crossings of the second derivative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16166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Zero-crossings</a:t>
                </a:r>
              </a:p>
              <a:p>
                <a:pPr lvl="1"/>
                <a:r>
                  <a:rPr lang="en-US" altLang="zh-TW" dirty="0" smtClean="0"/>
                  <a:t>Our goal is to obtain a second derivative of a smoothed 2D function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.</a:t>
                </a:r>
                <a:r>
                  <a:rPr lang="en-US" altLang="zh-TW" dirty="0"/>
                  <a:t> </a:t>
                </a:r>
                <a:endParaRPr lang="en-US" altLang="zh-TW" dirty="0" smtClean="0"/>
              </a:p>
              <a:p>
                <a:pPr lvl="1"/>
                <a:r>
                  <a:rPr lang="en-US" altLang="zh-TW" dirty="0" smtClean="0">
                    <a:solidFill>
                      <a:srgbClr val="FFFF00"/>
                    </a:solidFill>
                  </a:rPr>
                  <a:t>Laplacian of Gaussian (</a:t>
                </a:r>
                <a:r>
                  <a:rPr lang="en-US" altLang="zh-TW" dirty="0" err="1" smtClean="0">
                    <a:solidFill>
                      <a:srgbClr val="FFFF00"/>
                    </a:solidFill>
                  </a:rPr>
                  <a:t>LoG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)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TW" sz="1800" dirty="0" smtClean="0"/>
              </a:p>
              <a:p>
                <a:pPr marL="365125" lvl="1" indent="0">
                  <a:buNone/>
                </a:pPr>
                <a:r>
                  <a:rPr lang="en-US" altLang="zh-TW" sz="1800" dirty="0"/>
                  <a:t> </a:t>
                </a:r>
                <a:r>
                  <a:rPr lang="en-US" altLang="zh-TW" sz="1800" dirty="0" smtClean="0"/>
                  <a:t>   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800" dirty="0" smtClean="0"/>
                  <a:t>: Laplace operator </a:t>
                </a:r>
              </a:p>
              <a:p>
                <a:pPr marL="365125" lvl="1" indent="0">
                  <a:buNone/>
                </a:pPr>
                <a:r>
                  <a:rPr lang="en-US" altLang="zh-TW" sz="1800" dirty="0" smtClean="0"/>
                  <a:t>               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∗ </m:t>
                    </m:r>
                  </m:oMath>
                </a14:m>
                <a:r>
                  <a:rPr lang="en-US" altLang="zh-TW" sz="1800" dirty="0" smtClean="0"/>
                  <a:t>: convolution operator</a:t>
                </a:r>
              </a:p>
              <a:p>
                <a:pPr lvl="1"/>
                <a:r>
                  <a:rPr lang="en-US" altLang="zh-TW" sz="1800" dirty="0" smtClean="0"/>
                  <a:t>Because of the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linearity </a:t>
                </a:r>
                <a:r>
                  <a:rPr lang="en-US" altLang="zh-TW" sz="1800" dirty="0" smtClean="0"/>
                  <a:t>of the operators</a:t>
                </a:r>
              </a:p>
              <a:p>
                <a:pPr marL="365125" lvl="1" indent="0">
                  <a:buNone/>
                </a:pPr>
                <a:r>
                  <a:rPr lang="en-US" altLang="zh-TW" sz="2400" dirty="0" smtClean="0">
                    <a:ea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TW" sz="1800" dirty="0"/>
              </a:p>
              <a:p>
                <a:pPr lvl="1"/>
                <a:r>
                  <a:rPr lang="en-US" altLang="zh-TW" sz="1800" dirty="0" smtClean="0"/>
                  <a:t>The derivative of the Gaussian filter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sz="1800" dirty="0" smtClean="0"/>
                  <a:t> can be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pre-computed</a:t>
                </a:r>
                <a:r>
                  <a:rPr lang="en-US" altLang="zh-TW" sz="1800" dirty="0" smtClean="0"/>
                  <a:t>.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Zero-crossings of the second derivative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sp>
        <p:nvSpPr>
          <p:cNvPr id="7" name="向右箭號 6"/>
          <p:cNvSpPr/>
          <p:nvPr/>
        </p:nvSpPr>
        <p:spPr>
          <a:xfrm>
            <a:off x="1219200" y="4953000"/>
            <a:ext cx="68580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59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66735"/>
                <a:ext cx="8534400" cy="49273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TW" dirty="0" smtClean="0"/>
                  <a:t>The derivative of the Gaussian filter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dirty="0"/>
                  <a:t> </a:t>
                </a:r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)/2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altLang="zh-TW" sz="2100" dirty="0" smtClean="0"/>
                  <a:t>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1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1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1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zh-TW" altLang="en-US" sz="21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1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TW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TW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1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TW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sSup>
                      <m:sSup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1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  <m:r>
                      <a:rPr lang="en-US" altLang="zh-TW" sz="2100" b="0" i="1" smtClean="0">
                        <a:latin typeface="Cambria Math" panose="02040503050406030204" pitchFamily="18" charset="0"/>
                      </a:rPr>
                      <m:t> ;     </m:t>
                    </m:r>
                    <m:f>
                      <m:f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1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zh-TW" altLang="en-US" sz="21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TW" sz="2100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1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1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sSup>
                      <m:sSup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−(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)/2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TW" sz="2100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altLang="zh-TW" sz="2100" dirty="0" smtClean="0"/>
                  <a:t>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1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1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TW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zh-TW" altLang="en-US" sz="21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sz="21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TW" sz="21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TW" sz="21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1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TW" sz="21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p>
                      <m:sSup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−(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)/2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altLang="zh-TW" sz="2100" b="0" i="1" smtClean="0">
                        <a:latin typeface="Cambria Math" panose="02040503050406030204" pitchFamily="18" charset="0"/>
                      </a:rPr>
                      <m:t> ;     </m:t>
                    </m:r>
                    <m:f>
                      <m:f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1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zh-TW" altLang="en-US" sz="21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TW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1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1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p>
                      <m:sSup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−(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)/2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TW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altLang="zh-TW" sz="2100" dirty="0" smtClean="0">
                    <a:ea typeface="Cambria Math" panose="02040503050406030204" pitchFamily="18" charset="0"/>
                  </a:rPr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1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TW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21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TW" altLang="en-US" sz="21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</m:e>
                    </m:d>
                    <m:r>
                      <a:rPr lang="en-US" altLang="zh-TW" sz="21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210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1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−(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)/2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TW" dirty="0" smtClean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zh-TW" dirty="0" smtClean="0"/>
                  <a:t>The convolution mask of a </a:t>
                </a:r>
                <a:r>
                  <a:rPr lang="en-US" altLang="zh-TW" dirty="0" err="1" smtClean="0"/>
                  <a:t>LoG</a:t>
                </a:r>
                <a:endParaRPr lang="en-US" altLang="zh-TW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altLang="zh-TW" sz="21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1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1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1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TW" sz="21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−(</m:t>
                          </m:r>
                          <m:sSup>
                            <m:sSup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)/2</m:t>
                          </m:r>
                          <m:sSup>
                            <m:sSup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1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           </a:t>
                </a:r>
                <a:r>
                  <a:rPr lang="en-US" altLang="zh-TW" sz="1900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zh-TW" sz="19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sz="1900" dirty="0" smtClean="0">
                    <a:solidFill>
                      <a:srgbClr val="FFC000"/>
                    </a:solidFill>
                  </a:rPr>
                  <a:t> normalizes the sum of mask elements to zero</a:t>
                </a:r>
                <a:r>
                  <a:rPr lang="en-US" altLang="zh-TW" sz="1900" dirty="0" smtClean="0"/>
                  <a:t>. (!!)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66735"/>
                <a:ext cx="8534400" cy="4927335"/>
              </a:xfrm>
              <a:blipFill>
                <a:blip r:embed="rId2"/>
                <a:stretch>
                  <a:fillRect l="-1929" t="-5817" b="-1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Zero-crossings of the second derivative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sp>
        <p:nvSpPr>
          <p:cNvPr id="7" name="向右箭號 6"/>
          <p:cNvSpPr/>
          <p:nvPr/>
        </p:nvSpPr>
        <p:spPr>
          <a:xfrm>
            <a:off x="1219200" y="2479543"/>
            <a:ext cx="53340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1219200" y="3133499"/>
            <a:ext cx="533400" cy="325907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1219200" y="3830402"/>
            <a:ext cx="533400" cy="325907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1196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Pixel brightness </a:t>
            </a:r>
            <a:r>
              <a:rPr lang="en-US" altLang="zh-TW" dirty="0" smtClean="0"/>
              <a:t>transformations</a:t>
            </a:r>
          </a:p>
          <a:p>
            <a:r>
              <a:rPr lang="en-US" altLang="zh-TW" dirty="0" smtClean="0"/>
              <a:t>Geometric transformations</a:t>
            </a:r>
          </a:p>
          <a:p>
            <a:r>
              <a:rPr lang="en-US" altLang="zh-TW" dirty="0" smtClean="0"/>
              <a:t>Local pre-processing</a:t>
            </a:r>
          </a:p>
          <a:p>
            <a:pPr lvl="1"/>
            <a:r>
              <a:rPr lang="en-US" altLang="zh-TW" dirty="0" smtClean="0"/>
              <a:t>Image smoothing, edge detection, line detection, corner detection, and region detection.</a:t>
            </a:r>
          </a:p>
          <a:p>
            <a:r>
              <a:rPr lang="en-US" altLang="zh-TW" dirty="0" smtClean="0"/>
              <a:t>Image restoration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pre-processing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0068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66735"/>
                <a:ext cx="8534400" cy="492733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zh-TW" dirty="0" smtClean="0"/>
                  <a:t>The convolution mask of a </a:t>
                </a:r>
                <a:r>
                  <a:rPr lang="en-US" altLang="zh-TW" dirty="0" err="1" smtClean="0"/>
                  <a:t>LoG</a:t>
                </a:r>
                <a:endParaRPr lang="en-US" altLang="zh-TW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−(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)/2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zh-TW" dirty="0" smtClean="0"/>
              </a:p>
              <a:p>
                <a:pPr>
                  <a:spcBef>
                    <a:spcPts val="600"/>
                  </a:spcBef>
                </a:pPr>
                <a:r>
                  <a:rPr lang="en-US" altLang="zh-TW" sz="2000" dirty="0" smtClean="0"/>
                  <a:t>The 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inverted </a:t>
                </a:r>
                <a:r>
                  <a:rPr lang="en-US" altLang="zh-TW" sz="2000" dirty="0" err="1" smtClean="0">
                    <a:solidFill>
                      <a:srgbClr val="FFFF00"/>
                    </a:solidFill>
                  </a:rPr>
                  <a:t>LoG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 operator </a:t>
                </a:r>
                <a:r>
                  <a:rPr lang="en-US" altLang="zh-TW" sz="2000" dirty="0" smtClean="0"/>
                  <a:t>is </a:t>
                </a:r>
                <a:br>
                  <a:rPr lang="en-US" altLang="zh-TW" sz="2000" dirty="0" smtClean="0"/>
                </a:br>
                <a:r>
                  <a:rPr lang="en-US" altLang="zh-TW" sz="2000" dirty="0" smtClean="0"/>
                  <a:t>commonly called a 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Mexican hat.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altLang="zh-TW" dirty="0" smtClean="0">
                    <a:solidFill>
                      <a:schemeClr val="tx1">
                        <a:lumMod val="95000"/>
                      </a:schemeClr>
                    </a:solidFill>
                  </a:rPr>
                  <a:t>For example, a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>
                    <a:solidFill>
                      <a:schemeClr val="tx1">
                        <a:lumMod val="95000"/>
                      </a:schemeClr>
                    </a:solidFill>
                  </a:rPr>
                  <a:t>discrete </a:t>
                </a:r>
                <a:br>
                  <a:rPr lang="en-US" altLang="zh-TW" dirty="0" smtClean="0">
                    <a:solidFill>
                      <a:schemeClr val="tx1">
                        <a:lumMod val="95000"/>
                      </a:schemeClr>
                    </a:solidFill>
                  </a:rPr>
                </a:br>
                <a:r>
                  <a:rPr lang="en-US" altLang="zh-TW" dirty="0" smtClean="0">
                    <a:solidFill>
                      <a:schemeClr val="tx1">
                        <a:lumMod val="95000"/>
                      </a:schemeClr>
                    </a:solidFill>
                  </a:rPr>
                  <a:t>approximation is </a:t>
                </a:r>
              </a:p>
              <a:p>
                <a:pPr marL="365125" lvl="1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   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0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 −1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0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−1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   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 16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−2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 −2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  −1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 smtClean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66735"/>
                <a:ext cx="8534400" cy="4927335"/>
              </a:xfrm>
              <a:blipFill>
                <a:blip r:embed="rId2"/>
                <a:stretch>
                  <a:fillRect l="-2214" t="-49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Zero-crossings of the second derivative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170" name="Picture 2" descr="http://homepages.inf.ed.ac.uk/rbf/HIPR2/figs/logcon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971800"/>
            <a:ext cx="2951323" cy="2520232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2774761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54" y="796168"/>
            <a:ext cx="7635062" cy="5863028"/>
          </a:xfrm>
        </p:spPr>
      </p:pic>
    </p:spTree>
    <p:extLst>
      <p:ext uri="{BB962C8B-B14F-4D97-AF65-F5344CB8AC3E}">
        <p14:creationId xmlns:p14="http://schemas.microsoft.com/office/powerpoint/2010/main" val="136393941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err="1" smtClean="0"/>
                  <a:t>LoG</a:t>
                </a:r>
                <a:r>
                  <a:rPr lang="en-US" altLang="zh-TW" dirty="0" smtClean="0"/>
                  <a:t> </a:t>
                </a:r>
                <a:r>
                  <a:rPr lang="en-US" altLang="zh-TW" dirty="0" err="1" smtClean="0"/>
                  <a:t>v.s</a:t>
                </a:r>
                <a:r>
                  <a:rPr lang="en-US" altLang="zh-TW" dirty="0" smtClean="0"/>
                  <a:t>. </a:t>
                </a:r>
                <a:r>
                  <a:rPr lang="en-US" altLang="zh-TW" dirty="0" err="1" smtClean="0"/>
                  <a:t>DoG</a:t>
                </a:r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operator can be very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effectively approximated by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convolution with a mask that is </a:t>
                </a:r>
                <a:br>
                  <a:rPr lang="en-US" altLang="zh-TW" dirty="0" smtClean="0"/>
                </a:br>
                <a:r>
                  <a:rPr lang="en-US" altLang="zh-TW" dirty="0" smtClean="0">
                    <a:solidFill>
                      <a:srgbClr val="FFC000"/>
                    </a:solidFill>
                  </a:rPr>
                  <a:t>the difference of two Gaussian </a:t>
                </a:r>
                <a:br>
                  <a:rPr lang="en-US" altLang="zh-TW" dirty="0" smtClean="0">
                    <a:solidFill>
                      <a:srgbClr val="FFC000"/>
                    </a:solidFill>
                  </a:rPr>
                </a:br>
                <a:r>
                  <a:rPr lang="en-US" altLang="zh-TW" dirty="0" smtClean="0">
                    <a:solidFill>
                      <a:srgbClr val="FFC000"/>
                    </a:solidFill>
                  </a:rPr>
                  <a:t>averaging masks </a:t>
                </a:r>
                <a:r>
                  <a:rPr lang="en-US" altLang="zh-TW" dirty="0" smtClean="0"/>
                  <a:t>with substantially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different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dirty="0" smtClean="0"/>
                  <a:t>.</a:t>
                </a:r>
                <a:endParaRPr lang="en-US" altLang="zh-TW" dirty="0"/>
              </a:p>
              <a:p>
                <a:pPr lvl="1"/>
                <a:r>
                  <a:rPr lang="en-US" altLang="zh-TW" dirty="0" smtClean="0"/>
                  <a:t>The method is called </a:t>
                </a:r>
                <a:br>
                  <a:rPr lang="en-US" altLang="zh-TW" dirty="0" smtClean="0"/>
                </a:br>
                <a:r>
                  <a:rPr lang="en-US" altLang="zh-TW" dirty="0" smtClean="0">
                    <a:solidFill>
                      <a:srgbClr val="FFFF00"/>
                    </a:solidFill>
                  </a:rPr>
                  <a:t>the difference of Gaussians </a:t>
                </a:r>
                <a:r>
                  <a:rPr lang="en-US" altLang="zh-TW" dirty="0" smtClean="0"/>
                  <a:t>(</a:t>
                </a:r>
                <a:r>
                  <a:rPr lang="en-US" altLang="zh-TW" dirty="0" err="1" smtClean="0"/>
                  <a:t>DoG</a:t>
                </a:r>
                <a:r>
                  <a:rPr lang="en-US" altLang="zh-TW" dirty="0" smtClean="0"/>
                  <a:t>)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Zero-crossings of the second derivative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394052"/>
            <a:ext cx="2402909" cy="445339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343400" y="586868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200" dirty="0">
                <a:latin typeface="Arial" panose="020B0604020202020204" pitchFamily="34" charset="0"/>
              </a:rPr>
              <a:t>Comparison of difference of Gaussian with Mexican hat </a:t>
            </a:r>
            <a:r>
              <a:rPr lang="en-US" altLang="zh-TW" sz="1200" dirty="0" smtClean="0">
                <a:latin typeface="Arial" panose="020B0604020202020204" pitchFamily="34" charset="0"/>
              </a:rPr>
              <a:t>wavelet</a:t>
            </a:r>
          </a:p>
          <a:p>
            <a:r>
              <a:rPr lang="en-US" altLang="zh-TW" sz="1200" dirty="0"/>
              <a:t>https://en.wikipedia.org/wiki/Difference_of_Gaussians</a:t>
            </a:r>
            <a:endParaRPr lang="zh-TW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7848600" y="20574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solidFill>
                  <a:srgbClr val="FFC000"/>
                </a:solidFill>
                <a:latin typeface="Arial" panose="020B0604020202020204" pitchFamily="34" charset="0"/>
              </a:rPr>
              <a:t>DoG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852793" y="3297581"/>
            <a:ext cx="11442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C000"/>
                </a:solidFill>
              </a:rPr>
              <a:t>Mexican </a:t>
            </a:r>
            <a:endParaRPr lang="en-US" altLang="zh-TW" dirty="0" smtClean="0">
              <a:solidFill>
                <a:srgbClr val="FFC000"/>
              </a:solidFill>
            </a:endParaRPr>
          </a:p>
          <a:p>
            <a:r>
              <a:rPr lang="en-US" altLang="zh-TW" dirty="0" smtClean="0">
                <a:solidFill>
                  <a:srgbClr val="FFC000"/>
                </a:solidFill>
              </a:rPr>
              <a:t>hat</a:t>
            </a:r>
            <a:endParaRPr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107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23906" name="Picture 2" descr="C:\Documents and Settings\altit\Desktop\Sonka 4e Jpegs\93607_ch05\Figure 5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956924"/>
            <a:ext cx="6096000" cy="571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962675"/>
            <a:ext cx="2667000" cy="2717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4261" y="3812373"/>
            <a:ext cx="179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95000"/>
                  </a:schemeClr>
                </a:solidFill>
              </a:rPr>
              <a:t>Original image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09236" y="4313603"/>
            <a:ext cx="2533963" cy="175432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  <a:t>A </a:t>
            </a:r>
            <a:r>
              <a:rPr lang="en-US" altLang="zh-TW" sz="1200" dirty="0" smtClean="0">
                <a:solidFill>
                  <a:srgbClr val="7030A0"/>
                </a:solidFill>
              </a:rPr>
              <a:t>post-processing step </a:t>
            </a:r>
            <a: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  <a:t>to avoid </a:t>
            </a:r>
            <a:b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  <a:t>detection of zero-crossings </a:t>
            </a:r>
            <a:b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  <a:t>corresponding to non-significant </a:t>
            </a:r>
            <a:b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  <a:t>edges in regions of almost </a:t>
            </a:r>
            <a:b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  <a:t>constant gray-level will admit </a:t>
            </a:r>
            <a:b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  <a:t>only those zero-crossings for </a:t>
            </a:r>
            <a:b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  <a:t>which there is sufficient edge </a:t>
            </a:r>
            <a:b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  <a:t>evidence from a first-derivative </a:t>
            </a:r>
            <a:b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  <a:t>edge detector.</a:t>
            </a:r>
            <a:endParaRPr lang="zh-TW" alt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2590800" y="4885966"/>
            <a:ext cx="533400" cy="304800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557056" y="3021759"/>
            <a:ext cx="6062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 smtClean="0">
                <a:solidFill>
                  <a:srgbClr val="0070C0"/>
                </a:solidFill>
                <a:latin typeface="Arial" panose="020B0604020202020204" pitchFamily="34" charset="0"/>
              </a:rPr>
              <a:t>DoG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97631" y="3036701"/>
            <a:ext cx="17299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>
                <a:solidFill>
                  <a:srgbClr val="0070C0"/>
                </a:solidFill>
                <a:latin typeface="Arial" panose="020B0604020202020204" pitchFamily="34" charset="0"/>
              </a:rPr>
              <a:t>Zero-crossings of </a:t>
            </a:r>
            <a:r>
              <a:rPr lang="en-US" altLang="zh-TW" sz="1200" dirty="0" err="1" smtClean="0">
                <a:solidFill>
                  <a:srgbClr val="0070C0"/>
                </a:solidFill>
                <a:latin typeface="Arial" panose="020B0604020202020204" pitchFamily="34" charset="0"/>
              </a:rPr>
              <a:t>DoG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76007" y="5452646"/>
            <a:ext cx="8354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LoG</a:t>
            </a:r>
            <a:r>
              <a:rPr lang="en-US" altLang="zh-TW" sz="1600" dirty="0" smtClean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6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zc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57056" y="5452646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DoG</a:t>
            </a:r>
            <a:r>
              <a:rPr lang="en-US" altLang="zh-TW" sz="1600" dirty="0" smtClean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6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zc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z="2000" dirty="0" smtClean="0">
                <a:solidFill>
                  <a:srgbClr val="FFC000"/>
                </a:solidFill>
              </a:rPr>
              <a:t>Different description levels </a:t>
            </a:r>
            <a:r>
              <a:rPr lang="en-US" altLang="zh-TW" sz="2000" dirty="0" smtClean="0"/>
              <a:t>are easily interpreted as </a:t>
            </a:r>
            <a:r>
              <a:rPr lang="en-US" altLang="zh-TW" sz="2000" dirty="0" smtClean="0">
                <a:solidFill>
                  <a:srgbClr val="FFC000"/>
                </a:solidFill>
              </a:rPr>
              <a:t>different scales </a:t>
            </a:r>
            <a:r>
              <a:rPr lang="en-US" altLang="zh-TW" sz="2000" dirty="0" smtClean="0"/>
              <a:t>in the domain of digital images.</a:t>
            </a:r>
          </a:p>
          <a:p>
            <a:pPr lvl="1"/>
            <a:r>
              <a:rPr lang="en-US" altLang="zh-TW" dirty="0" smtClean="0"/>
              <a:t>to eliminate fine scale noise</a:t>
            </a:r>
          </a:p>
          <a:p>
            <a:pPr lvl="1"/>
            <a:r>
              <a:rPr lang="en-US" altLang="zh-TW" dirty="0" smtClean="0"/>
              <a:t>to separate events at different scales </a:t>
            </a:r>
          </a:p>
          <a:p>
            <a:r>
              <a:rPr lang="en-US" altLang="zh-TW" sz="2000" dirty="0" smtClean="0">
                <a:solidFill>
                  <a:srgbClr val="FFC000"/>
                </a:solidFill>
              </a:rPr>
              <a:t>Scale-independent description </a:t>
            </a:r>
            <a:r>
              <a:rPr lang="en-US" altLang="zh-TW" sz="2000" dirty="0" smtClean="0"/>
              <a:t>of object can reduce the ambiguity.</a:t>
            </a:r>
          </a:p>
          <a:p>
            <a:r>
              <a:rPr lang="en-US" altLang="zh-TW" sz="2000" dirty="0" smtClean="0"/>
              <a:t>Three examples of </a:t>
            </a:r>
            <a:r>
              <a:rPr lang="en-US" altLang="zh-TW" sz="2000" dirty="0" smtClean="0">
                <a:solidFill>
                  <a:srgbClr val="FFFF00"/>
                </a:solidFill>
              </a:rPr>
              <a:t>the application of multiple scale description</a:t>
            </a:r>
          </a:p>
          <a:p>
            <a:pPr lvl="1"/>
            <a:r>
              <a:rPr lang="en-US" altLang="zh-TW" dirty="0" smtClean="0"/>
              <a:t>To find </a:t>
            </a:r>
            <a:r>
              <a:rPr lang="en-US" altLang="zh-TW" dirty="0" smtClean="0">
                <a:solidFill>
                  <a:srgbClr val="FFC000"/>
                </a:solidFill>
              </a:rPr>
              <a:t>the curve segments </a:t>
            </a:r>
            <a:r>
              <a:rPr lang="en-US" altLang="zh-TW" dirty="0" smtClean="0"/>
              <a:t>that represents the underlying structure of the scene needs to be found.</a:t>
            </a:r>
          </a:p>
          <a:p>
            <a:pPr lvl="2"/>
            <a:r>
              <a:rPr lang="en-US" altLang="zh-TW" sz="1800" dirty="0" smtClean="0"/>
              <a:t>For example, the figure may be interpreted</a:t>
            </a:r>
            <a:br>
              <a:rPr lang="en-US" altLang="zh-TW" sz="1800" dirty="0" smtClean="0"/>
            </a:br>
            <a:r>
              <a:rPr lang="en-US" altLang="zh-TW" sz="1800" dirty="0" smtClean="0"/>
              <a:t>as a closed curve, or be described as two </a:t>
            </a:r>
            <a:br>
              <a:rPr lang="en-US" altLang="zh-TW" sz="1800" dirty="0" smtClean="0"/>
            </a:br>
            <a:r>
              <a:rPr lang="en-US" altLang="zh-TW" sz="1800" dirty="0" smtClean="0"/>
              <a:t>intersecting straight lines.</a:t>
            </a:r>
            <a:endParaRPr lang="en-US" altLang="zh-TW" dirty="0" smtClean="0"/>
          </a:p>
          <a:p>
            <a:pPr lvl="1"/>
            <a:r>
              <a:rPr lang="en-US" altLang="zh-TW" dirty="0" smtClean="0">
                <a:solidFill>
                  <a:srgbClr val="FFC000"/>
                </a:solidFill>
              </a:rPr>
              <a:t>Scale-space filtering</a:t>
            </a:r>
          </a:p>
          <a:p>
            <a:pPr lvl="1"/>
            <a:r>
              <a:rPr lang="en-US" altLang="zh-TW" dirty="0" smtClean="0">
                <a:solidFill>
                  <a:srgbClr val="FFC000"/>
                </a:solidFill>
              </a:rPr>
              <a:t>Canny edge detector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Scale in image processing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673394"/>
              </p:ext>
            </p:extLst>
          </p:nvPr>
        </p:nvGraphicFramePr>
        <p:xfrm>
          <a:off x="6118285" y="4267200"/>
          <a:ext cx="278130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" name="PhotoImpact" r:id="rId3" imgW="2781000" imgH="1562040" progId="PI3.Image">
                  <p:embed/>
                </p:oleObj>
              </mc:Choice>
              <mc:Fallback>
                <p:oleObj name="PhotoImpact" r:id="rId3" imgW="2781000" imgH="1562040" progId="PI3.Image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8285" y="4267200"/>
                        <a:ext cx="2781300" cy="156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571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524000"/>
                <a:ext cx="8610600" cy="4612806"/>
              </a:xfrm>
            </p:spPr>
            <p:txBody>
              <a:bodyPr/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Scale-space filtering</a:t>
                </a:r>
              </a:p>
              <a:p>
                <a:pPr lvl="1"/>
                <a:r>
                  <a:rPr lang="en-US" altLang="zh-TW" sz="1800" dirty="0" smtClean="0"/>
                  <a:t>Try to describe signals qualitatively (</a:t>
                </a:r>
                <a:r>
                  <a:rPr lang="zh-TW" altLang="en-US" sz="1600" dirty="0" smtClean="0"/>
                  <a:t>在質的方面</a:t>
                </a:r>
                <a:r>
                  <a:rPr lang="en-US" altLang="zh-TW" sz="1800" dirty="0"/>
                  <a:t>) </a:t>
                </a:r>
                <a:r>
                  <a:rPr lang="en-US" altLang="zh-TW" sz="1800" dirty="0" smtClean="0"/>
                  <a:t>with respect to scale</a:t>
                </a:r>
              </a:p>
              <a:p>
                <a:pPr lvl="1"/>
                <a:r>
                  <a:rPr lang="en-US" altLang="zh-TW" sz="1800" dirty="0" smtClean="0"/>
                  <a:t>The original 1D signal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/>
                  <a:t> </a:t>
                </a:r>
                <a:r>
                  <a:rPr lang="en-US" altLang="zh-TW" sz="1800" dirty="0" smtClean="0"/>
                  <a:t>is smoothed by convolution with a 1D Gaussian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zh-TW" dirty="0" smtClean="0"/>
              </a:p>
              <a:p>
                <a:pPr lvl="1"/>
                <a:r>
                  <a:rPr lang="en-US" altLang="zh-TW" sz="1800" dirty="0" smtClean="0"/>
                  <a:t>If the standard deviation </a:t>
                </a:r>
                <a14:m>
                  <m:oMath xmlns:m="http://schemas.openxmlformats.org/officeDocument/2006/math">
                    <m:r>
                      <a:rPr lang="zh-TW" altLang="en-US" sz="1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800" dirty="0" smtClean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sz="1800" dirty="0" smtClean="0"/>
                  <a:t>is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slowly changed</a:t>
                </a:r>
                <a:r>
                  <a:rPr lang="en-US" altLang="zh-TW" sz="1800" dirty="0" smtClean="0"/>
                  <a:t>, the function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365125" lvl="1" indent="0">
                  <a:buNone/>
                </a:pPr>
                <a:r>
                  <a:rPr lang="en-US" altLang="zh-TW" dirty="0" smtClean="0"/>
                  <a:t>   </a:t>
                </a:r>
                <a:r>
                  <a:rPr lang="en-US" altLang="zh-TW" sz="1800" dirty="0" smtClean="0"/>
                  <a:t>represents a surface on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altLang="zh-TW" sz="1800" dirty="0" smtClean="0"/>
                  <a:t> plane that is called the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scale-space image</a:t>
                </a:r>
                <a:r>
                  <a:rPr lang="en-US" altLang="zh-TW" sz="1800" dirty="0" smtClean="0"/>
                  <a:t>.</a:t>
                </a:r>
              </a:p>
              <a:p>
                <a:pPr lvl="1"/>
                <a:r>
                  <a:rPr lang="en-US" altLang="zh-TW" sz="1800" dirty="0" smtClean="0">
                    <a:solidFill>
                      <a:srgbClr val="FFC000"/>
                    </a:solidFill>
                  </a:rPr>
                  <a:t>Inflexion points </a:t>
                </a:r>
                <a:r>
                  <a:rPr lang="en-US" altLang="zh-TW" sz="1800" dirty="0" smtClean="0"/>
                  <a:t>(</a:t>
                </a:r>
                <a:r>
                  <a:rPr lang="zh-TW" altLang="en-US" sz="1800" dirty="0">
                    <a:effectLst/>
                  </a:rPr>
                  <a:t>反曲</a:t>
                </a:r>
                <a:r>
                  <a:rPr lang="zh-TW" altLang="en-US" sz="1800" dirty="0" smtClean="0">
                    <a:effectLst/>
                  </a:rPr>
                  <a:t>點</a:t>
                </a:r>
                <a:r>
                  <a:rPr lang="en-US" altLang="zh-TW" sz="1800" dirty="0" smtClean="0">
                    <a:effectLst/>
                  </a:rPr>
                  <a:t>)</a:t>
                </a:r>
                <a:r>
                  <a:rPr lang="en-US" altLang="zh-TW" b="1" dirty="0" smtClean="0">
                    <a:effectLst/>
                  </a:rPr>
                  <a:t> </a:t>
                </a:r>
                <a:r>
                  <a:rPr lang="en-US" altLang="zh-TW" sz="1800" dirty="0" smtClean="0"/>
                  <a:t>of the curve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1800" dirty="0" smtClean="0"/>
                  <a:t> for a distinct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18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=0      </m:t>
                      </m:r>
                      <m:r>
                        <m:rPr>
                          <m:sty m:val="p"/>
                        </m:rPr>
                        <a:rPr lang="en-US" altLang="zh-TW" sz="1800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altLang="zh-TW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800" dirty="0"/>
              </a:p>
              <a:p>
                <a:pPr marL="365125" lvl="1" indent="0">
                  <a:buNone/>
                </a:pPr>
                <a:r>
                  <a:rPr lang="en-US" altLang="zh-TW" sz="1800" dirty="0" smtClean="0"/>
                  <a:t>  describe the curve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/>
                  <a:t> </a:t>
                </a:r>
                <a:r>
                  <a:rPr lang="en-US" altLang="zh-TW" sz="1800" dirty="0" smtClean="0"/>
                  <a:t>qualitatively (</a:t>
                </a:r>
                <a:r>
                  <a:rPr lang="zh-TW" altLang="en-US" sz="1800" dirty="0" smtClean="0">
                    <a:solidFill>
                      <a:srgbClr val="FFC000"/>
                    </a:solidFill>
                  </a:rPr>
                  <a:t>對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1800" dirty="0" smtClean="0">
                    <a:solidFill>
                      <a:srgbClr val="FFC000"/>
                    </a:solidFill>
                  </a:rPr>
                  <a:t>質的描述</a:t>
                </a:r>
                <a:r>
                  <a:rPr lang="en-US" altLang="zh-TW" sz="1800" dirty="0" smtClean="0"/>
                  <a:t>).</a:t>
                </a:r>
                <a:endParaRPr lang="zh-TW" altLang="en-US" sz="1800" dirty="0"/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524000"/>
                <a:ext cx="8610600" cy="4612806"/>
              </a:xfrm>
              <a:blipFill>
                <a:blip r:embed="rId2"/>
                <a:stretch>
                  <a:fillRect l="-2194" t="-5284" r="-1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Scale in image processing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Scale-space </a:t>
            </a:r>
            <a:r>
              <a:rPr lang="en-US" altLang="zh-TW" dirty="0" smtClean="0">
                <a:solidFill>
                  <a:schemeClr val="tx1"/>
                </a:solidFill>
              </a:rPr>
              <a:t>filtering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859270"/>
              </p:ext>
            </p:extLst>
          </p:nvPr>
        </p:nvGraphicFramePr>
        <p:xfrm>
          <a:off x="546107" y="1559175"/>
          <a:ext cx="451643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4" name="PhotoImpact" r:id="rId3" imgW="7791120" imgH="7010280" progId="PI3.Image">
                  <p:embed/>
                </p:oleObj>
              </mc:Choice>
              <mc:Fallback>
                <p:oleObj name="PhotoImpact" r:id="rId3" imgW="7791120" imgH="701028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107" y="1559175"/>
                        <a:ext cx="4516437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389212"/>
              </p:ext>
            </p:extLst>
          </p:nvPr>
        </p:nvGraphicFramePr>
        <p:xfrm>
          <a:off x="5222586" y="1338559"/>
          <a:ext cx="3575627" cy="4905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5" name="PhotoImpact" r:id="rId5" imgW="5400360" imgH="7410240" progId="PI3.Image">
                  <p:embed/>
                </p:oleObj>
              </mc:Choice>
              <mc:Fallback>
                <p:oleObj name="PhotoImpact" r:id="rId5" imgW="5400360" imgH="741024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22586" y="1338559"/>
                        <a:ext cx="3575627" cy="49054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609600" y="5703178"/>
            <a:ext cx="4389452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100" dirty="0" smtClean="0">
                <a:latin typeface="arial" panose="020B0604020202020204" pitchFamily="34" charset="0"/>
              </a:rPr>
              <a:t>Andrew </a:t>
            </a:r>
            <a:r>
              <a:rPr lang="en-US" altLang="zh-TW" sz="1100" dirty="0">
                <a:latin typeface="arial" panose="020B0604020202020204" pitchFamily="34" charset="0"/>
              </a:rPr>
              <a:t>P. </a:t>
            </a:r>
            <a:r>
              <a:rPr lang="en-US" altLang="zh-TW" sz="1100" dirty="0" err="1">
                <a:latin typeface="arial" panose="020B0604020202020204" pitchFamily="34" charset="0"/>
              </a:rPr>
              <a:t>Witkin</a:t>
            </a:r>
            <a:r>
              <a:rPr lang="en-US" altLang="zh-TW" sz="1100" dirty="0">
                <a:latin typeface="arial" panose="020B0604020202020204" pitchFamily="34" charset="0"/>
              </a:rPr>
              <a:t>. </a:t>
            </a:r>
            <a:endParaRPr lang="en-US" altLang="zh-TW" sz="1100" dirty="0" smtClean="0">
              <a:latin typeface="arial" panose="020B0604020202020204" pitchFamily="34" charset="0"/>
            </a:endParaRPr>
          </a:p>
          <a:p>
            <a:r>
              <a:rPr lang="en-US" altLang="zh-TW" sz="1100" dirty="0" err="1" smtClean="0">
                <a:latin typeface="arial" panose="020B0604020202020204" pitchFamily="34" charset="0"/>
              </a:rPr>
              <a:t>Fai'rchi'ld</a:t>
            </a:r>
            <a:r>
              <a:rPr lang="en-US" altLang="zh-TW" sz="1100" dirty="0" smtClean="0">
                <a:latin typeface="arial" panose="020B0604020202020204" pitchFamily="34" charset="0"/>
              </a:rPr>
              <a:t> </a:t>
            </a:r>
            <a:r>
              <a:rPr lang="en-US" altLang="zh-TW" sz="1100" dirty="0">
                <a:latin typeface="arial" panose="020B0604020202020204" pitchFamily="34" charset="0"/>
              </a:rPr>
              <a:t>Laboratory for Artiﬁcial Intelligence </a:t>
            </a:r>
            <a:r>
              <a:rPr lang="en-US" altLang="zh-TW" sz="1100" dirty="0" smtClean="0">
                <a:latin typeface="arial" panose="020B0604020202020204" pitchFamily="34" charset="0"/>
              </a:rPr>
              <a:t>Research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6906855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6862" y="325477"/>
            <a:ext cx="486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An example of 2D scale-space representation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186862" y="6071671"/>
                <a:ext cx="6248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400" dirty="0" smtClean="0"/>
                  <a:t>Larger scale </a:t>
                </a:r>
                <a:r>
                  <a:rPr lang="en-US" altLang="zh-TW" sz="1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zh-TW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1400" dirty="0" smtClean="0"/>
                  <a:t>: fewer noises, less precise in location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400" dirty="0" smtClean="0"/>
                  <a:t>Smaller scale </a:t>
                </a:r>
                <a:r>
                  <a:rPr lang="en-US" altLang="zh-TW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zh-TW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1400" dirty="0"/>
                  <a:t>: </a:t>
                </a:r>
                <a:r>
                  <a:rPr lang="en-US" altLang="zh-TW" sz="1400" dirty="0" smtClean="0"/>
                  <a:t>more noises, more precise in location</a:t>
                </a:r>
                <a:endParaRPr lang="en-US" altLang="zh-TW" sz="1600" dirty="0" smtClean="0"/>
              </a:p>
              <a:p>
                <a:r>
                  <a:rPr lang="en-US" altLang="zh-TW" sz="1200" dirty="0"/>
                  <a:t>https://en.wikipedia.org/wiki/Scale_space</a:t>
                </a:r>
                <a:endParaRPr lang="zh-TW" altLang="en-US" sz="1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862" y="6071671"/>
                <a:ext cx="6248400" cy="707886"/>
              </a:xfrm>
              <a:prstGeom prst="rect">
                <a:avLst/>
              </a:prstGeom>
              <a:blipFill>
                <a:blip r:embed="rId2"/>
                <a:stretch>
                  <a:fillRect l="-195" t="-2586" b="-60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90" y="719132"/>
            <a:ext cx="5881758" cy="538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4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Canny edge detection</a:t>
            </a:r>
          </a:p>
          <a:p>
            <a:pPr lvl="1"/>
            <a:r>
              <a:rPr lang="en-US" altLang="zh-TW" dirty="0" smtClean="0"/>
              <a:t>It is </a:t>
            </a:r>
            <a:r>
              <a:rPr lang="en-US" altLang="zh-TW" dirty="0" smtClean="0">
                <a:solidFill>
                  <a:srgbClr val="FFC000"/>
                </a:solidFill>
              </a:rPr>
              <a:t>optimal for step edges </a:t>
            </a:r>
            <a:r>
              <a:rPr lang="en-US" altLang="zh-TW" dirty="0" smtClean="0"/>
              <a:t>corrupted by white noise.</a:t>
            </a:r>
          </a:p>
          <a:p>
            <a:pPr lvl="1"/>
            <a:r>
              <a:rPr lang="en-US" altLang="zh-TW" dirty="0" smtClean="0"/>
              <a:t>The optimality of the detector is related to </a:t>
            </a:r>
            <a:r>
              <a:rPr lang="en-US" altLang="zh-TW" dirty="0" smtClean="0">
                <a:solidFill>
                  <a:srgbClr val="FFFF00"/>
                </a:solidFill>
              </a:rPr>
              <a:t>three criteria</a:t>
            </a:r>
            <a:r>
              <a:rPr lang="en-US" altLang="zh-TW" dirty="0" smtClean="0"/>
              <a:t>.</a:t>
            </a:r>
          </a:p>
          <a:p>
            <a:pPr lvl="2"/>
            <a:r>
              <a:rPr lang="en-US" altLang="zh-TW" dirty="0" smtClean="0"/>
              <a:t>The </a:t>
            </a:r>
            <a:r>
              <a:rPr lang="en-US" altLang="zh-TW" dirty="0" smtClean="0">
                <a:solidFill>
                  <a:srgbClr val="FFC000"/>
                </a:solidFill>
              </a:rPr>
              <a:t>detection</a:t>
            </a:r>
            <a:r>
              <a:rPr lang="en-US" altLang="zh-TW" dirty="0" smtClean="0"/>
              <a:t> criterion</a:t>
            </a:r>
          </a:p>
          <a:p>
            <a:pPr lvl="3"/>
            <a:r>
              <a:rPr lang="en-US" altLang="zh-TW" dirty="0" smtClean="0"/>
              <a:t>The important edges should not be missed. </a:t>
            </a:r>
          </a:p>
          <a:p>
            <a:pPr lvl="3"/>
            <a:r>
              <a:rPr lang="en-US" altLang="zh-TW" dirty="0" smtClean="0"/>
              <a:t>There should be no spurious (</a:t>
            </a:r>
            <a:r>
              <a:rPr lang="zh-TW" altLang="en-US" sz="1400" dirty="0" smtClean="0">
                <a:effectLst/>
              </a:rPr>
              <a:t>假的</a:t>
            </a:r>
            <a:r>
              <a:rPr lang="en-US" altLang="zh-TW" dirty="0" smtClean="0">
                <a:effectLst/>
              </a:rPr>
              <a:t>) </a:t>
            </a:r>
            <a:r>
              <a:rPr lang="en-US" altLang="zh-TW" dirty="0" smtClean="0"/>
              <a:t>edges.</a:t>
            </a:r>
          </a:p>
          <a:p>
            <a:pPr lvl="2"/>
            <a:r>
              <a:rPr lang="en-US" altLang="zh-TW" dirty="0" smtClean="0"/>
              <a:t>The </a:t>
            </a:r>
            <a:r>
              <a:rPr lang="en-US" altLang="zh-TW" dirty="0" smtClean="0">
                <a:solidFill>
                  <a:srgbClr val="FFC000"/>
                </a:solidFill>
              </a:rPr>
              <a:t>localization</a:t>
            </a:r>
            <a:r>
              <a:rPr lang="en-US" altLang="zh-TW" dirty="0" smtClean="0"/>
              <a:t> criterion</a:t>
            </a:r>
          </a:p>
          <a:p>
            <a:pPr lvl="3"/>
            <a:r>
              <a:rPr lang="en-US" altLang="zh-TW" dirty="0" smtClean="0"/>
              <a:t>The distance between the actual and located position of the edge should be minimal.</a:t>
            </a:r>
          </a:p>
          <a:p>
            <a:pPr lvl="2"/>
            <a:r>
              <a:rPr lang="en-US" altLang="zh-TW" dirty="0" smtClean="0"/>
              <a:t>The </a:t>
            </a:r>
            <a:r>
              <a:rPr lang="en-US" altLang="zh-TW" dirty="0" smtClean="0">
                <a:solidFill>
                  <a:srgbClr val="FFC000"/>
                </a:solidFill>
              </a:rPr>
              <a:t>one response </a:t>
            </a:r>
            <a:r>
              <a:rPr lang="en-US" altLang="zh-TW" dirty="0" smtClean="0"/>
              <a:t>criterion</a:t>
            </a:r>
          </a:p>
          <a:p>
            <a:pPr lvl="3"/>
            <a:r>
              <a:rPr lang="en-US" altLang="zh-TW" dirty="0" smtClean="0"/>
              <a:t>Minimizing multiple responses to a single edge</a:t>
            </a:r>
          </a:p>
          <a:p>
            <a:pPr lvl="1"/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Canny edge detection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600200"/>
                <a:ext cx="8534400" cy="461280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TW" sz="2000" dirty="0" smtClean="0"/>
                  <a:t>Suppose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sz="2000" dirty="0" smtClean="0"/>
                  <a:t> is a 2D Gaussian and assume we wish to convolve the image with an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which is a first derivative of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sz="2000" dirty="0" smtClean="0"/>
                  <a:t> in some direction </a:t>
                </a:r>
                <a14:m>
                  <m:oMath xmlns:m="http://schemas.openxmlformats.org/officeDocument/2006/math">
                    <m:r>
                      <a:rPr lang="en-US" altLang="zh-TW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</m:oMath>
                </a14:m>
                <a:endParaRPr lang="en-US" altLang="zh-TW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zh-TW" alt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m:rPr>
                              <m:nor/>
                            </m:rPr>
                            <a:rPr lang="en-US" altLang="zh-TW" sz="2200" dirty="0"/>
                            <m:t> </m:t>
                          </m:r>
                        </m:den>
                      </m:f>
                      <m:r>
                        <a:rPr lang="en-US" altLang="zh-TW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  <m:r>
                        <a:rPr lang="zh-TW" alt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(5.54)</m:t>
                      </m:r>
                    </m:oMath>
                  </m:oMathPara>
                </a14:m>
                <a:endParaRPr lang="en-US" altLang="zh-TW" sz="2200" i="1" dirty="0"/>
              </a:p>
              <a:p>
                <a:pPr marL="365125" lvl="1" indent="0">
                  <a:buNone/>
                </a:pPr>
                <a:r>
                  <a:rPr lang="en-US" altLang="zh-TW" sz="1800" dirty="0" smtClean="0">
                    <a:ea typeface="Cambria Math" panose="02040503050406030204" pitchFamily="18" charset="0"/>
                  </a:rPr>
                  <a:t>We would like </a:t>
                </a:r>
                <a14:m>
                  <m:oMath xmlns:m="http://schemas.openxmlformats.org/officeDocument/2006/math">
                    <m:r>
                      <a:rPr lang="en-US" altLang="zh-TW" sz="1800" b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altLang="zh-TW" sz="1800" dirty="0" smtClean="0"/>
                  <a:t> is perpendicular (</a:t>
                </a:r>
                <a:r>
                  <a:rPr lang="zh-TW" altLang="en-US" sz="1800" dirty="0" smtClean="0"/>
                  <a:t>垂直</a:t>
                </a:r>
                <a:r>
                  <a:rPr lang="en-US" altLang="zh-TW" sz="1800" dirty="0" smtClean="0"/>
                  <a:t>) to the edge: this direction is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not known </a:t>
                </a:r>
                <a:r>
                  <a:rPr lang="en-US" altLang="zh-TW" sz="1800" dirty="0" smtClean="0"/>
                  <a:t>in advance.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800" dirty="0" smtClean="0"/>
                  <a:t>: </a:t>
                </a:r>
                <a:r>
                  <a:rPr lang="en-US" altLang="zh-TW" sz="1800" dirty="0"/>
                  <a:t>Sobel operator or Prewitt operators)</a:t>
                </a:r>
              </a:p>
              <a:p>
                <a:r>
                  <a:rPr lang="en-US" altLang="zh-TW" sz="2000" dirty="0" smtClean="0">
                    <a:solidFill>
                      <a:srgbClr val="FFC000"/>
                    </a:solidFill>
                  </a:rPr>
                  <a:t>To estimate </a:t>
                </a:r>
                <a14:m>
                  <m:oMath xmlns:m="http://schemas.openxmlformats.org/officeDocument/2006/math">
                    <m:r>
                      <a:rPr lang="en-US" altLang="zh-TW" sz="2000" b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altLang="zh-TW" sz="2000" dirty="0" smtClean="0">
                    <a:solidFill>
                      <a:srgbClr val="FFC000"/>
                    </a:solidFill>
                  </a:rPr>
                  <a:t>: </a:t>
                </a:r>
                <a:r>
                  <a:rPr lang="en-US" altLang="zh-TW" sz="2000" dirty="0" smtClean="0"/>
                  <a:t>If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 smtClean="0"/>
                  <a:t> is the image, the normal (</a:t>
                </a:r>
                <a14:m>
                  <m:oMath xmlns:m="http://schemas.openxmlformats.org/officeDocument/2006/math">
                    <m:r>
                      <a:rPr lang="en-US" altLang="zh-TW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altLang="zh-TW" sz="2000" dirty="0" smtClean="0"/>
                  <a:t>) to the edge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zh-TW" alt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d>
                            <m:dPr>
                              <m:ctrlPr>
                                <a:rPr lang="en-US" altLang="zh-TW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TW" sz="2200" b="0" i="1" dirty="0" smtClean="0">
                          <a:latin typeface="Cambria Math" panose="02040503050406030204" pitchFamily="18" charset="0"/>
                        </a:rPr>
                        <m:t>                       (5.55)</m:t>
                      </m:r>
                    </m:oMath>
                  </m:oMathPara>
                </a14:m>
                <a:endParaRPr lang="en-US" altLang="zh-TW" sz="2200" i="1" dirty="0" smtClean="0"/>
              </a:p>
              <a:p>
                <a:r>
                  <a:rPr lang="en-US" altLang="zh-TW" sz="2000" dirty="0"/>
                  <a:t>The</a:t>
                </a:r>
                <a:r>
                  <a:rPr lang="en-US" altLang="zh-TW" i="1" dirty="0" smtClean="0"/>
                  <a:t> </a:t>
                </a:r>
                <a:r>
                  <a:rPr lang="en-US" altLang="zh-TW" sz="2000" dirty="0" smtClean="0"/>
                  <a:t>edge location is then at the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local maximum </a:t>
                </a:r>
                <a:r>
                  <a:rPr lang="en-US" altLang="zh-TW" sz="2000" dirty="0" smtClean="0"/>
                  <a:t>of the image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 smtClean="0"/>
                  <a:t> convolved with the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2000" dirty="0" smtClean="0"/>
                  <a:t> in the direction</a:t>
                </a:r>
                <a:r>
                  <a:rPr lang="en-US" altLang="zh-TW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altLang="zh-TW" sz="2000" dirty="0" smtClean="0"/>
                  <a:t> (zero-crossing)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TW" alt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m:rPr>
                              <m:nor/>
                            </m:rPr>
                            <a:rPr lang="en-US" altLang="zh-TW" sz="2200" dirty="0"/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altLang="zh-TW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2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22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altLang="zh-TW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altLang="zh-TW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altLang="zh-TW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altLang="zh-TW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600200"/>
                <a:ext cx="8534400" cy="4612806"/>
              </a:xfrm>
              <a:blipFill>
                <a:blip r:embed="rId2"/>
                <a:stretch>
                  <a:fillRect l="-1571" t="-4101" r="-1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Canny edge detection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22584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 smtClean="0"/>
              <a:t>Edge detectors are a collection of very important local image pre-processing methods used to locate changes in the intensity function.</a:t>
            </a:r>
          </a:p>
          <a:p>
            <a:r>
              <a:rPr lang="en-US" altLang="zh-TW" sz="2000" dirty="0" smtClean="0">
                <a:solidFill>
                  <a:srgbClr val="FFFF00"/>
                </a:solidFill>
              </a:rPr>
              <a:t>Edges</a:t>
            </a:r>
            <a:r>
              <a:rPr lang="en-US" altLang="zh-TW" sz="2000" dirty="0" smtClean="0"/>
              <a:t> are pixels </a:t>
            </a:r>
            <a:r>
              <a:rPr lang="en-US" altLang="zh-TW" sz="2000" dirty="0"/>
              <a:t>where the intensity </a:t>
            </a:r>
            <a:r>
              <a:rPr lang="en-US" altLang="zh-TW" sz="2000" dirty="0" smtClean="0"/>
              <a:t>function (</a:t>
            </a:r>
            <a:r>
              <a:rPr lang="en-US" altLang="zh-TW" sz="2000" dirty="0" smtClean="0">
                <a:solidFill>
                  <a:srgbClr val="FFFF00"/>
                </a:solidFill>
              </a:rPr>
              <a:t>brightness</a:t>
            </a:r>
            <a:r>
              <a:rPr lang="en-US" altLang="zh-TW" sz="2000" dirty="0" smtClean="0"/>
              <a:t>) </a:t>
            </a:r>
            <a:r>
              <a:rPr lang="en-US" altLang="zh-TW" sz="2000" dirty="0" smtClean="0">
                <a:solidFill>
                  <a:srgbClr val="FFFF00"/>
                </a:solidFill>
              </a:rPr>
              <a:t>changes</a:t>
            </a:r>
            <a:r>
              <a:rPr lang="en-US" altLang="zh-TW" sz="2000" dirty="0" smtClean="0"/>
              <a:t> abruptly.</a:t>
            </a:r>
          </a:p>
          <a:p>
            <a:r>
              <a:rPr lang="en-US" altLang="zh-TW" sz="2000" dirty="0" smtClean="0"/>
              <a:t>If only edge elements with </a:t>
            </a:r>
            <a:r>
              <a:rPr lang="en-US" altLang="zh-TW" sz="2000" dirty="0" smtClean="0">
                <a:solidFill>
                  <a:srgbClr val="FFFF00"/>
                </a:solidFill>
              </a:rPr>
              <a:t>strong magnitude </a:t>
            </a:r>
            <a:r>
              <a:rPr lang="en-US" altLang="zh-TW" sz="2000" dirty="0" smtClean="0"/>
              <a:t>are considered, such information often suffices (</a:t>
            </a:r>
            <a:r>
              <a:rPr lang="zh-TW" altLang="en-US" sz="1600" dirty="0"/>
              <a:t>足夠</a:t>
            </a:r>
            <a:r>
              <a:rPr lang="en-US" altLang="zh-TW" sz="2000" dirty="0"/>
              <a:t>) </a:t>
            </a:r>
            <a:r>
              <a:rPr lang="en-US" altLang="zh-TW" sz="2000" dirty="0" smtClean="0"/>
              <a:t>for image understanding.</a:t>
            </a:r>
          </a:p>
          <a:p>
            <a:r>
              <a:rPr lang="en-US" altLang="zh-TW" sz="2000" dirty="0" smtClean="0"/>
              <a:t>For example,  line drawing images.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Edge detectors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604" y="3941662"/>
            <a:ext cx="1602857" cy="210513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66800" y="6046796"/>
            <a:ext cx="563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http://kelpie77.deviantart.com/art/line-art-horse-123352124</a:t>
            </a:r>
          </a:p>
        </p:txBody>
      </p:sp>
      <p:pic>
        <p:nvPicPr>
          <p:cNvPr id="5122" name="Picture 2" descr="line art horse by Kelpie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414608"/>
            <a:ext cx="2590800" cy="164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Substituting in equation (5.56)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2000" dirty="0" smtClean="0"/>
                  <a:t> from equation (5.54) </a:t>
                </a:r>
                <a:endParaRPr lang="en-US" altLang="zh-TW" sz="20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m:rPr>
                              <m:nor/>
                            </m:rPr>
                            <a:rPr lang="en-US" altLang="zh-TW" sz="2000" dirty="0"/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m:rPr>
                              <m:nor/>
                            </m:rPr>
                            <a:rPr lang="en-US" altLang="zh-TW" sz="2000" dirty="0"/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num>
                            <m:den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  <m:r>
                                <m:rPr>
                                  <m:nor/>
                                </m:rPr>
                                <a:rPr lang="en-US" altLang="zh-TW" sz="2000" dirty="0"/>
                                <m:t> </m:t>
                              </m:r>
                            </m:den>
                          </m:f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TW" sz="2000" dirty="0"/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000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000" dirty="0">
                          <a:latin typeface="Cambria Math" panose="02040503050406030204" pitchFamily="18" charset="0"/>
                        </a:rPr>
                        <m:t>=0                     (5.57)</m:t>
                      </m:r>
                    </m:oMath>
                  </m:oMathPara>
                </a14:m>
                <a:endParaRPr lang="en-US" altLang="zh-TW" sz="2000" b="0" dirty="0" smtClean="0"/>
              </a:p>
              <a:p>
                <a:pPr lvl="1"/>
                <a:r>
                  <a:rPr lang="en-US" altLang="zh-TW" sz="1800" dirty="0" smtClean="0"/>
                  <a:t>This equation illustrates how to find local maxima in the direction perpendicular to the edge (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non-maximal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suppression</a:t>
                </a:r>
                <a:r>
                  <a:rPr lang="en-US" altLang="zh-TW" sz="1800" dirty="0" smtClean="0"/>
                  <a:t>—Algorithm 6.4</a:t>
                </a:r>
                <a:r>
                  <a:rPr lang="en-US" altLang="zh-TW" sz="1800" dirty="0" smtClean="0"/>
                  <a:t>)</a:t>
                </a:r>
              </a:p>
              <a:p>
                <a:pPr lvl="2"/>
                <a:r>
                  <a:rPr lang="en-US" altLang="zh-TW" sz="1800" dirty="0" smtClean="0">
                    <a:solidFill>
                      <a:srgbClr val="FFC000"/>
                    </a:solidFill>
                    <a:effectLst/>
                  </a:rPr>
                  <a:t>Non-maximal suppression </a:t>
                </a:r>
                <a:r>
                  <a:rPr lang="en-US" altLang="zh-TW" sz="1800" dirty="0">
                    <a:effectLst/>
                  </a:rPr>
                  <a:t>is an edge thinning technique</a:t>
                </a:r>
                <a:r>
                  <a:rPr lang="en-US" altLang="zh-TW" sz="1800" dirty="0" smtClean="0">
                    <a:effectLst/>
                  </a:rPr>
                  <a:t>.</a:t>
                </a:r>
                <a:endParaRPr lang="en-US" altLang="zh-TW" sz="1800" dirty="0" smtClean="0"/>
              </a:p>
              <a:p>
                <a:r>
                  <a:rPr lang="en-US" altLang="zh-TW" sz="2000" dirty="0" smtClean="0"/>
                  <a:t>The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magnitude of the edge </a:t>
                </a:r>
                <a:r>
                  <a:rPr lang="en-US" altLang="zh-TW" sz="2000" dirty="0" smtClean="0"/>
                  <a:t>is measured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altLang="zh-TW" sz="2000" dirty="0" smtClean="0"/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Canny edge detection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1877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600" dirty="0" smtClean="0">
                <a:effectLst/>
              </a:rPr>
              <a:t>Non-maximal </a:t>
            </a:r>
            <a:r>
              <a:rPr lang="en-US" altLang="zh-TW" sz="1600" dirty="0">
                <a:effectLst/>
              </a:rPr>
              <a:t>suppression is an edge thinning technique.</a:t>
            </a:r>
          </a:p>
          <a:p>
            <a:r>
              <a:rPr lang="en-US" altLang="zh-TW" sz="1600" dirty="0" smtClean="0">
                <a:effectLst/>
              </a:rPr>
              <a:t>After </a:t>
            </a:r>
            <a:r>
              <a:rPr lang="en-US" altLang="zh-TW" sz="1600" dirty="0">
                <a:effectLst/>
              </a:rPr>
              <a:t>applying gradient calculation, the edge extracted from the gradient value is still quite blurred. </a:t>
            </a:r>
            <a:r>
              <a:rPr lang="en-US" altLang="zh-TW" sz="1600" dirty="0"/>
              <a:t>Non-maximal </a:t>
            </a:r>
            <a:r>
              <a:rPr lang="en-US" altLang="zh-TW" sz="1600" dirty="0">
                <a:effectLst/>
              </a:rPr>
              <a:t>suppression can help to suppress all the gradient values (by setting them to 0) except the local maxima, which indicate locations with the sharpest change of intensity value. 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Non-maximal Suppression</a:t>
            </a:r>
            <a:endParaRPr lang="zh-TW" altLang="en-US" dirty="0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118028"/>
              </p:ext>
            </p:extLst>
          </p:nvPr>
        </p:nvGraphicFramePr>
        <p:xfrm>
          <a:off x="702681" y="3109546"/>
          <a:ext cx="6096000" cy="318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8" name="PhotoImpact" r:id="rId3" imgW="9315360" imgH="4867200" progId="PI3.Image">
                  <p:embed/>
                </p:oleObj>
              </mc:Choice>
              <mc:Fallback>
                <p:oleObj name="PhotoImpact" r:id="rId3" imgW="9315360" imgH="486720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2681" y="3109546"/>
                        <a:ext cx="6096000" cy="318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495800" y="5530767"/>
            <a:ext cx="3962400" cy="6001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100" dirty="0"/>
              <a:t>http://ccy.dd.ncu.edu.tw/~chen/course/vision/ch6/%E5%96%AE%E5%85%83%E5%85%AD%E3%80%81%E9%82%8A%E7%B7%A3%E5%81%B5%E6%B8%AC.pdf</a:t>
            </a:r>
          </a:p>
        </p:txBody>
      </p:sp>
    </p:spTree>
    <p:extLst>
      <p:ext uri="{BB962C8B-B14F-4D97-AF65-F5344CB8AC3E}">
        <p14:creationId xmlns:p14="http://schemas.microsoft.com/office/powerpoint/2010/main" val="3795353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Canny edge detection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內容版面配置區 5"/>
              <p:cNvSpPr txBox="1">
                <a:spLocks/>
              </p:cNvSpPr>
              <p:nvPr/>
            </p:nvSpPr>
            <p:spPr>
              <a:xfrm>
                <a:off x="373811" y="1593333"/>
                <a:ext cx="8534400" cy="5036067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5.4 Canny edge detection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1. Convolve an image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with a Gaussian of scale </a:t>
                </a:r>
                <a14:m>
                  <m:oMath xmlns:m="http://schemas.openxmlformats.org/officeDocument/2006/math">
                    <m:r>
                      <a:rPr lang="zh-TW" altLang="en-US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</a:t>
                </a: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2. Estimate local edge normal directions </a:t>
                </a:r>
                <a14:m>
                  <m:oMath xmlns:m="http://schemas.openxmlformats.org/officeDocument/2006/math">
                    <m:r>
                      <a:rPr lang="en-US" altLang="zh-TW" sz="1800" b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  <m:r>
                      <a:rPr lang="en-US" altLang="zh-TW" sz="1800" b="1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using equation </a:t>
                </a:r>
              </a:p>
              <a:p>
                <a:pPr marL="266700" indent="-266700">
                  <a:buNone/>
                </a:pPr>
                <a:r>
                  <a:rPr lang="en-US" altLang="zh-TW" sz="1800" b="1" dirty="0" smtClean="0">
                    <a:effectLst/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TW" sz="1800" b="1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1800" b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zh-TW" alt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d>
                          <m:dPr>
                            <m:ctrlP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for each pixel in the image.</a:t>
                </a: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3. Find the location of the edges using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zh-TW" alt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𝐧</m:t>
                            </m:r>
                          </m:e>
                          <m:sup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d>
                      <m:dPr>
                        <m:ctrlP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TW" sz="1800" i="1" dirty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1800" i="1" dirty="0" smtClean="0">
                    <a:solidFill>
                      <a:srgbClr val="7030A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(non-maximal suppression)</a:t>
                </a:r>
                <a:endParaRPr lang="en-US" altLang="zh-TW" sz="1800" dirty="0">
                  <a:solidFill>
                    <a:srgbClr val="7030A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4. Compute the magnitude of the edge using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r>
                      <a:rPr lang="zh-TW" alt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d>
                      <m:d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TW" sz="1800" i="1" dirty="0" smtClean="0">
                    <a:solidFill>
                      <a:srgbClr val="7030A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zh-TW" altLang="en-US" sz="1800" i="1" dirty="0">
                  <a:solidFill>
                    <a:srgbClr val="7030A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5. Threshold edges in the image with hysteresis 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(</a:t>
                </a:r>
                <a:r>
                  <a:rPr lang="zh-TW" altLang="en-US" sz="1600" dirty="0">
                    <a:solidFill>
                      <a:srgbClr val="7030A0"/>
                    </a:solidFill>
                    <a:effectLst/>
                  </a:rPr>
                  <a:t>滯後作用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)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(Algorithm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6.5) to eliminate spurious</a:t>
                </a:r>
                <a:r>
                  <a:rPr lang="en-US" altLang="zh-TW" sz="1800" dirty="0"/>
                  <a:t> </a:t>
                </a:r>
                <a:r>
                  <a:rPr lang="en-US" altLang="zh-TW" sz="1800" dirty="0">
                    <a:solidFill>
                      <a:srgbClr val="7030A0"/>
                    </a:solidFill>
                  </a:rPr>
                  <a:t>(</a:t>
                </a:r>
                <a:r>
                  <a:rPr lang="zh-TW" altLang="en-US" sz="1600" dirty="0">
                    <a:solidFill>
                      <a:srgbClr val="7030A0"/>
                    </a:solidFill>
                    <a:effectLst/>
                  </a:rPr>
                  <a:t>假的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)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responses.</a:t>
                </a: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6. Repeat steps (1) through (5) for ascending values of the standard deviation </a:t>
                </a:r>
                <a14:m>
                  <m:oMath xmlns:m="http://schemas.openxmlformats.org/officeDocument/2006/math">
                    <m:r>
                      <a:rPr lang="zh-TW" alt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</a:t>
                </a: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7. Aggregate the final information about edges at multiple scale using the ‘feature synthesis(</a:t>
                </a:r>
                <a:r>
                  <a:rPr lang="zh-TW" altLang="en-US" sz="1600" dirty="0" smtClean="0">
                    <a:solidFill>
                      <a:srgbClr val="7030A0"/>
                    </a:solidFill>
                    <a:effectLst/>
                  </a:rPr>
                  <a:t>合成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)’ approach.</a:t>
                </a:r>
              </a:p>
              <a:p>
                <a:pPr marL="266700" indent="-266700">
                  <a:buNone/>
                </a:pPr>
                <a:r>
                  <a:rPr lang="en-US" altLang="zh-TW" sz="1800" dirty="0"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https://</a:t>
                </a:r>
                <a:r>
                  <a:rPr lang="en-US" altLang="zh-TW" sz="1800" dirty="0" smtClean="0"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en.wikipedia.org/wiki/Canny_edge_detector</a:t>
                </a:r>
                <a:endParaRPr lang="en-US" altLang="zh-TW" sz="1800" dirty="0"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內容版面配置區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11" y="1593333"/>
                <a:ext cx="8534400" cy="5036067"/>
              </a:xfrm>
              <a:prstGeom prst="rect">
                <a:avLst/>
              </a:prstGeom>
              <a:blipFill>
                <a:blip r:embed="rId2"/>
                <a:stretch>
                  <a:fillRect l="-714" t="-605" r="-1714" b="-4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007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b="1" dirty="0"/>
              <a:t>Double </a:t>
            </a:r>
            <a:r>
              <a:rPr lang="en-US" altLang="zh-TW" b="1" dirty="0" smtClean="0"/>
              <a:t>threshold: </a:t>
            </a:r>
            <a:r>
              <a:rPr lang="en-US" altLang="zh-TW" dirty="0" smtClean="0"/>
              <a:t>Select </a:t>
            </a:r>
            <a:r>
              <a:rPr lang="en-US" altLang="zh-TW" dirty="0"/>
              <a:t>high and low threshold </a:t>
            </a:r>
            <a:r>
              <a:rPr lang="en-US" altLang="zh-TW" dirty="0" smtClean="0"/>
              <a:t>values</a:t>
            </a:r>
          </a:p>
          <a:p>
            <a:pPr lvl="1"/>
            <a:r>
              <a:rPr lang="en-US" altLang="zh-TW" dirty="0" smtClean="0"/>
              <a:t>If </a:t>
            </a:r>
            <a:r>
              <a:rPr lang="en-US" altLang="zh-TW" dirty="0"/>
              <a:t>an edge pixel’s gradient value is higher than the high threshold value, it is marked as </a:t>
            </a:r>
            <a:r>
              <a:rPr lang="en-US" altLang="zh-TW" dirty="0">
                <a:solidFill>
                  <a:srgbClr val="0070C0"/>
                </a:solidFill>
              </a:rPr>
              <a:t>a strong edge pixel</a:t>
            </a:r>
            <a:r>
              <a:rPr lang="en-US" altLang="zh-TW" dirty="0"/>
              <a:t>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If </a:t>
            </a:r>
            <a:r>
              <a:rPr lang="en-US" altLang="zh-TW" dirty="0"/>
              <a:t>an edge pixel’s gradient value is smaller than the high threshold value and larger than the low threshold value, it is marked as </a:t>
            </a:r>
            <a:r>
              <a:rPr lang="en-US" altLang="zh-TW" dirty="0">
                <a:solidFill>
                  <a:srgbClr val="0070C0"/>
                </a:solidFill>
              </a:rPr>
              <a:t>a weak edge pixel</a:t>
            </a:r>
            <a:r>
              <a:rPr lang="en-US" altLang="zh-TW" dirty="0"/>
              <a:t>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If </a:t>
            </a:r>
            <a:r>
              <a:rPr lang="en-US" altLang="zh-TW" dirty="0"/>
              <a:t>an edge pixel's value is smaller than the low threshold value, it will be suppressed. </a:t>
            </a:r>
            <a:endParaRPr lang="en-US" altLang="zh-TW" dirty="0" smtClean="0"/>
          </a:p>
          <a:p>
            <a:r>
              <a:rPr lang="en-US" altLang="zh-TW" b="1" dirty="0" smtClean="0"/>
              <a:t>Edge </a:t>
            </a:r>
            <a:r>
              <a:rPr lang="en-US" altLang="zh-TW" b="1" dirty="0"/>
              <a:t>tracking by </a:t>
            </a:r>
            <a:r>
              <a:rPr lang="en-US" altLang="zh-TW" b="1" dirty="0" smtClean="0"/>
              <a:t>hysteresis </a:t>
            </a:r>
            <a:r>
              <a:rPr lang="en-US" altLang="zh-TW" sz="2500" b="1" dirty="0"/>
              <a:t>(</a:t>
            </a:r>
            <a:r>
              <a:rPr lang="zh-TW" altLang="en-US" sz="2300" b="1" dirty="0"/>
              <a:t>滯後作用</a:t>
            </a:r>
            <a:r>
              <a:rPr lang="en-US" altLang="zh-TW" sz="2500" b="1" dirty="0"/>
              <a:t>) </a:t>
            </a:r>
          </a:p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Usually </a:t>
            </a:r>
            <a:r>
              <a:rPr lang="en-US" altLang="zh-TW" dirty="0">
                <a:solidFill>
                  <a:srgbClr val="0070C0"/>
                </a:solidFill>
              </a:rPr>
              <a:t>a weak edge pixel caused from true edges will be connected to a strong edge pixel </a:t>
            </a:r>
            <a:r>
              <a:rPr lang="en-US" altLang="zh-TW" dirty="0"/>
              <a:t>while noise responses are unconnected.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To </a:t>
            </a:r>
            <a:r>
              <a:rPr lang="en-US" altLang="zh-TW" dirty="0"/>
              <a:t>track the edge connection, blob analysis is applied by looking at a weak edge pixel and its 8-connected neighborhood pixels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As long as there is one strong edge pixel that is involved in the blob, that weak edge point can be identified as one that should be preserved.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Hysteresis </a:t>
            </a:r>
            <a:r>
              <a:rPr lang="en-US" altLang="zh-TW" dirty="0" err="1" smtClean="0"/>
              <a:t>Thresholding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066800" y="5967029"/>
            <a:ext cx="6109833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https://en.wikipedia.org/wiki/Canny_edge_detector</a:t>
            </a:r>
          </a:p>
        </p:txBody>
      </p:sp>
    </p:spTree>
    <p:extLst>
      <p:ext uri="{BB962C8B-B14F-4D97-AF65-F5344CB8AC3E}">
        <p14:creationId xmlns:p14="http://schemas.microsoft.com/office/powerpoint/2010/main" val="3441999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 examples</a:t>
            </a:r>
          </a:p>
          <a:p>
            <a:pPr lvl="1"/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Canny edge detection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25954" name="Picture 2" descr="C:\Documents and Settings\altit\Desktop\Sonka 4e Jpegs\93607_ch05\Figure 5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14279"/>
            <a:ext cx="6273162" cy="351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096883" y="5105400"/>
                <a:ext cx="988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883" y="5105400"/>
                <a:ext cx="9886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172200" y="5105400"/>
                <a:ext cx="9906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=2.8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5105400"/>
                <a:ext cx="9906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244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1266" name="Picture 2" descr="http://www.codeproject.com/KB/cs/Canny_Edge_Detection/Canny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7433730" cy="516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143000" y="6244028"/>
            <a:ext cx="6477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http://www.codeproject.com/Articles/93642/Canny-Edge-Detection-in-C</a:t>
            </a:r>
          </a:p>
        </p:txBody>
      </p:sp>
    </p:spTree>
    <p:extLst>
      <p:ext uri="{BB962C8B-B14F-4D97-AF65-F5344CB8AC3E}">
        <p14:creationId xmlns:p14="http://schemas.microsoft.com/office/powerpoint/2010/main" val="3074767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Canny edge detection</a:t>
            </a:r>
            <a:endParaRPr lang="zh-TW" altLang="en-US" dirty="0"/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47800"/>
            <a:ext cx="3505200" cy="2506884"/>
          </a:xfr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83" y="3682817"/>
            <a:ext cx="5652633" cy="247576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227523" y="5889427"/>
            <a:ext cx="6163877" cy="253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 dirty="0"/>
              <a:t>https://www.mathworks.com/examples/image/mw/images-ex48835658-detect-edges-in-images</a:t>
            </a:r>
          </a:p>
        </p:txBody>
      </p:sp>
    </p:spTree>
    <p:extLst>
      <p:ext uri="{BB962C8B-B14F-4D97-AF65-F5344CB8AC3E}">
        <p14:creationId xmlns:p14="http://schemas.microsoft.com/office/powerpoint/2010/main" val="317772775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1800" dirty="0" smtClean="0">
                    <a:solidFill>
                      <a:srgbClr val="FFC000"/>
                    </a:solidFill>
                  </a:rPr>
                  <a:t>Parametric models </a:t>
                </a:r>
                <a:r>
                  <a:rPr lang="en-US" altLang="zh-TW" sz="1800" dirty="0" smtClean="0"/>
                  <a:t>are based on the idea that the discrete image intensity function can be considered a sampled and noisy approximation of an underlying continuous or piecewise continuous image intensity function.</a:t>
                </a:r>
              </a:p>
              <a:p>
                <a:r>
                  <a:rPr lang="en-US" altLang="zh-TW" sz="1800" dirty="0" smtClean="0">
                    <a:solidFill>
                      <a:srgbClr val="FFC000"/>
                    </a:solidFill>
                  </a:rPr>
                  <a:t>Piecewise (</a:t>
                </a:r>
                <a:r>
                  <a:rPr lang="zh-TW" altLang="en-US" sz="1200" dirty="0" smtClean="0">
                    <a:solidFill>
                      <a:srgbClr val="FFC000"/>
                    </a:solidFill>
                  </a:rPr>
                  <a:t>分段地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) continuous function </a:t>
                </a:r>
                <a:r>
                  <a:rPr lang="en-US" altLang="zh-TW" sz="1800" dirty="0" smtClean="0"/>
                  <a:t>estimates called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 facets (</a:t>
                </a:r>
                <a:r>
                  <a:rPr lang="zh-TW" altLang="en-US" sz="1400" dirty="0" smtClean="0">
                    <a:solidFill>
                      <a:srgbClr val="FFC000"/>
                    </a:solidFill>
                  </a:rPr>
                  <a:t>小平面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) </a:t>
                </a:r>
                <a:r>
                  <a:rPr lang="en-US" altLang="zh-TW" sz="1800" dirty="0" smtClean="0"/>
                  <a:t>are used to represent (a neighborhood of) each image pixel.</a:t>
                </a:r>
              </a:p>
              <a:p>
                <a:pPr lvl="1"/>
                <a:r>
                  <a:rPr lang="en-US" altLang="zh-TW" sz="1800" dirty="0" smtClean="0"/>
                  <a:t>Such an image representation is called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a facet model</a:t>
                </a:r>
                <a:r>
                  <a:rPr lang="en-US" altLang="zh-TW" sz="1800" dirty="0" smtClean="0"/>
                  <a:t>.</a:t>
                </a:r>
              </a:p>
              <a:p>
                <a:pPr lvl="1"/>
                <a:r>
                  <a:rPr lang="en-US" altLang="zh-TW" sz="1800" dirty="0" smtClean="0"/>
                  <a:t>For example,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linear</a:t>
                </a:r>
                <a:r>
                  <a:rPr lang="en-US" altLang="zh-TW" sz="1800" dirty="0" smtClean="0"/>
                  <a:t>,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quadratic</a:t>
                </a:r>
                <a:r>
                  <a:rPr lang="en-US" altLang="zh-TW" sz="1800" dirty="0" smtClean="0"/>
                  <a:t>, and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bi-cubic facet models.</a:t>
                </a:r>
              </a:p>
              <a:p>
                <a:pPr lvl="1"/>
                <a:r>
                  <a:rPr lang="en-US" altLang="zh-TW" sz="1800" dirty="0" smtClean="0"/>
                  <a:t>An example of a bi-cubic facet model</a:t>
                </a:r>
              </a:p>
              <a:p>
                <a:pPr marL="0" lvl="1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b="0" dirty="0" smtClean="0"/>
                  <a:t>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b="0" i="1" dirty="0" smtClean="0">
                  <a:latin typeface="Cambria Math" panose="02040503050406030204" pitchFamily="18" charset="0"/>
                </a:endParaRPr>
              </a:p>
              <a:p>
                <a:pPr marL="0" lvl="1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sz="2400" b="0" dirty="0" smtClean="0"/>
                  <a:t>           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TW" b="0" i="1" dirty="0" smtClean="0">
                  <a:latin typeface="Cambria Math" panose="02040503050406030204" pitchFamily="18" charset="0"/>
                </a:endParaRPr>
              </a:p>
              <a:p>
                <a:pPr marL="0" lvl="1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b="0" dirty="0" smtClean="0"/>
                  <a:t>               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  <a:blipFill>
                <a:blip r:embed="rId2"/>
                <a:stretch>
                  <a:fillRect l="-1429" t="-3500" r="-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Parametric edge models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30724" name="Picture 4" descr="「Piecewise edge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984" y="4819518"/>
            <a:ext cx="3787231" cy="182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1467664" y="6059528"/>
            <a:ext cx="3560415" cy="57708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 dirty="0"/>
              <a:t>https://stackoverflow.com/questions/30433391/how-can-i-produce-multi-point-linear-interpolation/30438865#30438865</a:t>
            </a:r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876800"/>
          </a:xfrm>
        </p:spPr>
        <p:txBody>
          <a:bodyPr>
            <a:normAutofit/>
          </a:bodyPr>
          <a:lstStyle/>
          <a:p>
            <a:r>
              <a:rPr lang="en-US" altLang="zh-TW" sz="1800" dirty="0" smtClean="0"/>
              <a:t>Once the facet model parameters are available for each image pixel, </a:t>
            </a:r>
            <a:r>
              <a:rPr lang="en-US" altLang="zh-TW" sz="1800" dirty="0" smtClean="0">
                <a:solidFill>
                  <a:srgbClr val="FFC000"/>
                </a:solidFill>
              </a:rPr>
              <a:t>edges</a:t>
            </a:r>
            <a:r>
              <a:rPr lang="en-US" altLang="zh-TW" sz="1800" dirty="0" smtClean="0"/>
              <a:t> can be detected as extrema of the first directional derivative and/or  zero-crossings of the second directional derivative of </a:t>
            </a:r>
            <a:r>
              <a:rPr lang="en-US" altLang="zh-TW" sz="1800" dirty="0" smtClean="0">
                <a:solidFill>
                  <a:srgbClr val="FFC000"/>
                </a:solidFill>
              </a:rPr>
              <a:t>the local continuous facet model functions</a:t>
            </a:r>
            <a:r>
              <a:rPr lang="en-US" altLang="zh-TW" sz="1800" dirty="0" smtClean="0"/>
              <a:t>.</a:t>
            </a:r>
          </a:p>
          <a:p>
            <a:r>
              <a:rPr lang="en-US" altLang="zh-TW" sz="1800" dirty="0" smtClean="0">
                <a:solidFill>
                  <a:srgbClr val="FFFF00"/>
                </a:solidFill>
              </a:rPr>
              <a:t>Edge detectors based on parametric models describe edges more precisely than convolution-based edge detectors.</a:t>
            </a:r>
          </a:p>
          <a:p>
            <a:pPr lvl="1"/>
            <a:r>
              <a:rPr lang="en-US" altLang="zh-TW" sz="1800" dirty="0" smtClean="0"/>
              <a:t>They carry the potential for </a:t>
            </a:r>
            <a:br>
              <a:rPr lang="en-US" altLang="zh-TW" sz="1800" dirty="0" smtClean="0"/>
            </a:br>
            <a:r>
              <a:rPr lang="en-US" altLang="zh-TW" sz="1800" dirty="0" smtClean="0">
                <a:solidFill>
                  <a:srgbClr val="FFC000"/>
                </a:solidFill>
              </a:rPr>
              <a:t>subpixel edge localization</a:t>
            </a:r>
            <a:r>
              <a:rPr lang="en-US" altLang="zh-TW" sz="1800" dirty="0" smtClean="0"/>
              <a:t>.</a:t>
            </a:r>
          </a:p>
          <a:p>
            <a:pPr lvl="1"/>
            <a:r>
              <a:rPr lang="en-US" altLang="zh-TW" sz="1800" dirty="0" smtClean="0"/>
              <a:t>However, their computational </a:t>
            </a:r>
            <a:br>
              <a:rPr lang="en-US" altLang="zh-TW" sz="1800" dirty="0" smtClean="0"/>
            </a:br>
            <a:r>
              <a:rPr lang="en-US" altLang="zh-TW" sz="1800" dirty="0" smtClean="0"/>
              <a:t>requirements are </a:t>
            </a:r>
            <a:r>
              <a:rPr lang="en-US" altLang="zh-TW" sz="1800" dirty="0" smtClean="0">
                <a:solidFill>
                  <a:srgbClr val="FFC000"/>
                </a:solidFill>
              </a:rPr>
              <a:t>much higher</a:t>
            </a:r>
            <a:r>
              <a:rPr lang="en-US" altLang="zh-TW" sz="1800" dirty="0" smtClean="0"/>
              <a:t>.</a:t>
            </a:r>
          </a:p>
          <a:p>
            <a:endParaRPr lang="zh-TW" altLang="en-US" sz="20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Parametric edge models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29698" name="Picture 2" descr="「edge segment approximation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586511"/>
            <a:ext cx="2114550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5741025" y="5813141"/>
            <a:ext cx="22669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latin typeface="Segoe UI" panose="020B0502040204020203" pitchFamily="34" charset="0"/>
              </a:rPr>
              <a:t>http://cs.joensuu.fi/~koles/approximation/Ch3_5.html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158636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>
                    <a:solidFill>
                      <a:srgbClr val="FFC000"/>
                    </a:solidFill>
                  </a:rPr>
                  <a:t>One pixel in a multi-spectral image is described by an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000" dirty="0" smtClean="0">
                    <a:solidFill>
                      <a:srgbClr val="FFC000"/>
                    </a:solidFill>
                  </a:rPr>
                  <a:t>-dimensional vector</a:t>
                </a:r>
                <a:r>
                  <a:rPr lang="en-US" altLang="zh-TW" sz="2000" dirty="0" smtClean="0"/>
                  <a:t>, and brightness values in 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 smtClean="0"/>
                  <a:t>spectral bands are the vector components.</a:t>
                </a:r>
              </a:p>
              <a:p>
                <a:r>
                  <a:rPr lang="en-US" altLang="zh-TW" sz="2000" dirty="0" smtClean="0"/>
                  <a:t>There are several possibilities for the detection of edges in multi-spectral images.</a:t>
                </a:r>
              </a:p>
              <a:p>
                <a:pPr lvl="1"/>
                <a:r>
                  <a:rPr lang="en-US" altLang="zh-TW" dirty="0" smtClean="0"/>
                  <a:t>Detect edges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separately</a:t>
                </a:r>
                <a:r>
                  <a:rPr lang="en-US" altLang="zh-TW" dirty="0" smtClean="0"/>
                  <a:t> in individual image spectral components</a:t>
                </a:r>
              </a:p>
              <a:p>
                <a:pPr lvl="1"/>
                <a:r>
                  <a:rPr lang="en-US" altLang="zh-TW" dirty="0" smtClean="0"/>
                  <a:t>Create a multi-spectral edge detector which uses brightness information from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all</a:t>
                </a: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spectral bands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 r="-16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Edges in multi-spectral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25" y="4484485"/>
            <a:ext cx="6483350" cy="180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30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Physical phenomena (</a:t>
            </a:r>
            <a:r>
              <a:rPr lang="zh-TW" altLang="en-US" sz="1800" dirty="0"/>
              <a:t>現象</a:t>
            </a:r>
            <a:r>
              <a:rPr lang="en-US" altLang="zh-TW" dirty="0"/>
              <a:t>) </a:t>
            </a:r>
            <a:r>
              <a:rPr lang="en-US" altLang="zh-TW" dirty="0" smtClean="0"/>
              <a:t>in the image formation process lead to abrupt changes in image values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</a:t>
            </a:r>
            <a:r>
              <a:rPr lang="en-US" altLang="zh-TW" dirty="0" smtClean="0"/>
              <a:t>detectors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17762" name="Picture 2" descr="C:\Documents and Settings\altit\Desktop\Sonka 4e Jpegs\93607_ch05\Figure 5.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92478"/>
            <a:ext cx="7927074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3314" name="Picture 2" descr="Kodak In Vivo Multispectral Imaging System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040124"/>
            <a:ext cx="5334000" cy="27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276599" y="5967029"/>
            <a:ext cx="57150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/>
              <a:t>http://patingtoci24.soup.io/post/390611507/Download-multispectral-imaging</a:t>
            </a:r>
          </a:p>
        </p:txBody>
      </p:sp>
      <p:pic>
        <p:nvPicPr>
          <p:cNvPr id="13316" name="Picture 4" descr="http://www.agricultureuavs.com/images/agriculture_uav_multispectral_came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14209"/>
            <a:ext cx="373380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96019" y="2735456"/>
            <a:ext cx="5562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/>
              <a:t>http://www.agricultureuavs.com/photos_multispectral_camera.htm</a:t>
            </a:r>
          </a:p>
        </p:txBody>
      </p:sp>
    </p:spTree>
    <p:extLst>
      <p:ext uri="{BB962C8B-B14F-4D97-AF65-F5344CB8AC3E}">
        <p14:creationId xmlns:p14="http://schemas.microsoft.com/office/powerpoint/2010/main" val="3095770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zh-TW" sz="2000" dirty="0" smtClean="0"/>
                  <a:t>An edge is a property attached to 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an individual pixel </a:t>
                </a:r>
                <a:r>
                  <a:rPr lang="en-US" altLang="zh-TW" sz="2000" dirty="0" smtClean="0"/>
                  <a:t>and is calculated from the image function behavior in a neighborhood of that pixel.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TW" sz="2000" dirty="0" smtClean="0"/>
                  <a:t>It is a 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vector variable </a:t>
                </a:r>
                <a:r>
                  <a:rPr lang="en-US" altLang="zh-TW" sz="2000" dirty="0" smtClean="0"/>
                  <a:t>with two components.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TW" dirty="0" smtClean="0">
                    <a:solidFill>
                      <a:srgbClr val="FFFF00"/>
                    </a:solidFill>
                  </a:rPr>
                  <a:t>Magnitude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altLang="zh-TW" sz="1800" dirty="0" smtClean="0"/>
                  <a:t>The edge magnitude is the magnitude of the gradient.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TW" dirty="0" smtClean="0">
                    <a:solidFill>
                      <a:srgbClr val="FFFF00"/>
                    </a:solidFill>
                  </a:rPr>
                  <a:t>Direction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altLang="zh-TW" sz="1800" dirty="0" smtClean="0"/>
                  <a:t>The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edge direction </a:t>
                </a:r>
                <a14:m>
                  <m:oMath xmlns:m="http://schemas.openxmlformats.org/officeDocument/2006/math">
                    <m:r>
                      <a:rPr lang="zh-TW" altLang="en-US" sz="1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TW" sz="1800" dirty="0" smtClean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sz="1800" dirty="0" smtClean="0"/>
                  <a:t>is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rotated with respect to the</a:t>
                </a:r>
                <a:br>
                  <a:rPr lang="en-US" altLang="zh-TW" sz="1800" dirty="0" smtClean="0"/>
                </a:b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gradient direction </a:t>
                </a:r>
                <a14:m>
                  <m:oMath xmlns:m="http://schemas.openxmlformats.org/officeDocument/2006/math">
                    <m:r>
                      <a:rPr lang="zh-TW" altLang="en-US" sz="1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altLang="zh-TW" sz="1800" dirty="0"/>
                  <a:t> </a:t>
                </a:r>
                <a:r>
                  <a:rPr lang="en-US" altLang="zh-TW" sz="1800" dirty="0" smtClean="0"/>
                  <a:t>by </a:t>
                </a:r>
                <a14:m>
                  <m:oMath xmlns:m="http://schemas.openxmlformats.org/officeDocument/2006/math">
                    <m:r>
                      <a:rPr lang="en-US" altLang="zh-TW" sz="1800" b="0" i="0" smtClean="0">
                        <a:latin typeface="Cambria Math" panose="02040503050406030204" pitchFamily="18" charset="0"/>
                      </a:rPr>
                      <m:t>−90</m:t>
                    </m:r>
                    <m:r>
                      <m:rPr>
                        <m:sty m:val="p"/>
                      </m:rPr>
                      <a:rPr lang="en-US" altLang="zh-TW" sz="1800" b="0" i="0" baseline="30000" smtClean="0"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US" altLang="zh-TW" sz="1800" dirty="0" smtClean="0"/>
                  <a:t>.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altLang="zh-TW" sz="1800" dirty="0" smtClean="0"/>
                  <a:t>The gradient direction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gives the direction of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maximum growth of the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function.</a:t>
                </a:r>
                <a:endParaRPr lang="zh-TW" altLang="en-US" sz="18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 b="-17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</a:t>
            </a:r>
            <a:r>
              <a:rPr lang="en-US" altLang="zh-TW" dirty="0" smtClean="0"/>
              <a:t>detectors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67" y="4114800"/>
            <a:ext cx="4102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/>
              <a:t>Edges are often used in image analysis for finding </a:t>
            </a:r>
            <a:r>
              <a:rPr lang="en-US" altLang="zh-TW" sz="2000" dirty="0" smtClean="0">
                <a:solidFill>
                  <a:srgbClr val="FFFF00"/>
                </a:solidFill>
              </a:rPr>
              <a:t>region boundaries</a:t>
            </a:r>
            <a:r>
              <a:rPr lang="en-US" altLang="zh-TW" sz="2000" dirty="0" smtClean="0"/>
              <a:t>.</a:t>
            </a:r>
          </a:p>
          <a:p>
            <a:r>
              <a:rPr lang="en-US" altLang="zh-TW" sz="2000" dirty="0" smtClean="0"/>
              <a:t>This figure shows examples of several </a:t>
            </a:r>
            <a:r>
              <a:rPr lang="en-US" altLang="zh-TW" sz="2000" dirty="0" smtClean="0">
                <a:solidFill>
                  <a:srgbClr val="FFFF00"/>
                </a:solidFill>
              </a:rPr>
              <a:t>standard edge profile </a:t>
            </a:r>
            <a:r>
              <a:rPr lang="en-US" altLang="zh-TW" sz="1800" dirty="0" smtClean="0"/>
              <a:t>(</a:t>
            </a:r>
            <a:r>
              <a:rPr lang="zh-TW" altLang="en-US" sz="1800" dirty="0" smtClean="0">
                <a:effectLst/>
              </a:rPr>
              <a:t>輪廓、外形</a:t>
            </a:r>
            <a:r>
              <a:rPr lang="en-US" altLang="zh-TW" sz="1800" dirty="0" smtClean="0">
                <a:effectLst/>
              </a:rPr>
              <a:t>)</a:t>
            </a:r>
            <a:r>
              <a:rPr lang="en-US" altLang="zh-TW" sz="1800" dirty="0" smtClean="0"/>
              <a:t>.</a:t>
            </a:r>
          </a:p>
          <a:p>
            <a:r>
              <a:rPr lang="en-US" altLang="zh-TW" sz="2000" dirty="0" smtClean="0"/>
              <a:t>Edge detectors are usually tuned for some type of edge profile.</a:t>
            </a:r>
            <a:endParaRPr lang="zh-TW" altLang="en-US" sz="20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</a:t>
            </a:r>
            <a:r>
              <a:rPr lang="en-US" altLang="zh-TW" dirty="0" smtClean="0"/>
              <a:t>detectors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19810" name="Picture 2" descr="C:\Documents and Settings\altit\Desktop\Sonka 4e Jpegs\93607_ch05\Figure 5.17.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38" y="3505200"/>
            <a:ext cx="6854923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72002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The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gradient magnitude </a:t>
                </a:r>
                <a14:m>
                  <m:oMath xmlns:m="http://schemas.openxmlformats.org/officeDocument/2006/math">
                    <m:r>
                      <a:rPr lang="en-US" altLang="zh-TW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grad</m:t>
                    </m:r>
                    <m:r>
                      <a:rPr lang="en-US" altLang="zh-TW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TW" sz="2000" dirty="0" smtClean="0">
                    <a:solidFill>
                      <a:srgbClr val="FFFF00"/>
                    </a:solidFill>
                  </a:rPr>
                  <a:t> </a:t>
                </a:r>
                <a:r>
                  <a:rPr lang="en-US" altLang="zh-TW" sz="2000" dirty="0" smtClean="0"/>
                  <a:t>and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gradient direction 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altLang="zh-TW" sz="2000" dirty="0">
                    <a:solidFill>
                      <a:srgbClr val="FFFF00"/>
                    </a:solidFill>
                  </a:rPr>
                  <a:t> </a:t>
                </a:r>
                <a:r>
                  <a:rPr lang="en-US" altLang="zh-TW" sz="2000" dirty="0" smtClean="0"/>
                  <a:t>are continuous image functions calculated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1800">
                              <a:latin typeface="Cambria Math" panose="02040503050406030204" pitchFamily="18" charset="0"/>
                            </a:rPr>
                            <m:t>grad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zh-TW" alt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zh-TW" alt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altLang="zh-TW" sz="1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8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1800" b="0" i="0" smtClean="0">
                          <a:latin typeface="Cambria Math" panose="02040503050406030204" pitchFamily="18" charset="0"/>
                        </a:rPr>
                        <m:t>arg</m:t>
                      </m:r>
                      <m:d>
                        <m:d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sz="2000" dirty="0" smtClean="0"/>
              </a:p>
              <a:p>
                <a:pPr marL="0" indent="0">
                  <a:buNone/>
                </a:pPr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  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arg</m:t>
                    </m:r>
                    <m:r>
                      <a:rPr lang="en-US" altLang="zh-TW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 smtClean="0">
                    <a:solidFill>
                      <a:srgbClr val="FFFF00"/>
                    </a:solidFill>
                  </a:rPr>
                  <a:t> </a:t>
                </a:r>
                <a:r>
                  <a:rPr lang="en-US" altLang="zh-TW" sz="2000" dirty="0" smtClean="0"/>
                  <a:t>is the angle (in radians;</a:t>
                </a:r>
                <a:r>
                  <a:rPr lang="zh-TW" altLang="en-US" sz="1600" dirty="0"/>
                  <a:t>弳度</a:t>
                </a:r>
                <a:r>
                  <a:rPr lang="en-US" altLang="zh-TW" sz="2000" dirty="0"/>
                  <a:t>)</a:t>
                </a:r>
                <a:r>
                  <a:rPr lang="en-US" altLang="zh-TW" sz="2000" dirty="0" smtClean="0"/>
                  <a:t> from the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000" dirty="0" smtClean="0"/>
                  <a:t> axis to </a:t>
                </a:r>
                <a14:m>
                  <m:oMath xmlns:m="http://schemas.openxmlformats.org/officeDocument/2006/math">
                    <m:r>
                      <a:rPr lang="en-US" altLang="zh-TW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 smtClean="0"/>
                  <a:t>.</a:t>
                </a:r>
              </a:p>
              <a:p>
                <a:r>
                  <a:rPr lang="en-US" altLang="zh-TW" sz="2000" dirty="0" smtClean="0">
                    <a:solidFill>
                      <a:srgbClr val="FFFF00"/>
                    </a:solidFill>
                  </a:rPr>
                  <a:t>Laplacian operator:  </a:t>
                </a:r>
                <a:r>
                  <a:rPr lang="en-US" altLang="zh-TW" sz="2000" dirty="0" smtClean="0"/>
                  <a:t>(</a:t>
                </a:r>
                <a:r>
                  <a:rPr lang="en-US" altLang="zh-TW" sz="1600" dirty="0" smtClean="0"/>
                  <a:t>obtained only edge magnitudes </a:t>
                </a:r>
                <a:r>
                  <a:rPr lang="en-US" altLang="zh-TW" sz="1600" dirty="0" smtClean="0">
                    <a:solidFill>
                      <a:srgbClr val="FFC000"/>
                    </a:solidFill>
                  </a:rPr>
                  <a:t>without</a:t>
                </a:r>
                <a:r>
                  <a:rPr lang="en-US" altLang="zh-TW" sz="1600" dirty="0" smtClean="0"/>
                  <a:t> orientations)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TW" sz="1600" dirty="0" smtClean="0"/>
              </a:p>
              <a:p>
                <a:pPr lvl="1"/>
                <a:r>
                  <a:rPr lang="en-US" altLang="zh-TW" sz="1800" dirty="0" smtClean="0"/>
                  <a:t>The Laplacian has the same properties in all directions and is therefore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invariant to rotation</a:t>
                </a:r>
                <a:r>
                  <a:rPr lang="en-US" altLang="zh-TW" sz="1800" dirty="0" smtClean="0"/>
                  <a:t>.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720028"/>
              </a:xfrm>
              <a:blipFill>
                <a:blip r:embed="rId2"/>
                <a:stretch>
                  <a:fillRect l="-1714" t="-4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</a:t>
            </a:r>
            <a:r>
              <a:rPr lang="en-US" altLang="zh-TW" dirty="0" smtClean="0"/>
              <a:t>detectors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3835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72002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 smtClean="0">
                    <a:solidFill>
                      <a:srgbClr val="FFFF00"/>
                    </a:solidFill>
                  </a:rPr>
                  <a:t>Image sharpening </a:t>
                </a:r>
                <a:r>
                  <a:rPr lang="en-US" altLang="zh-TW" sz="2000" dirty="0" smtClean="0"/>
                  <a:t>has the objective of making edges steeper.</a:t>
                </a:r>
              </a:p>
              <a:p>
                <a:pPr lvl="1"/>
                <a:r>
                  <a:rPr lang="en-US" altLang="zh-TW" sz="1800" dirty="0" smtClean="0"/>
                  <a:t>The sharpened output image</a:t>
                </a:r>
                <a:r>
                  <a:rPr lang="en-US" altLang="zh-TW" sz="18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800" dirty="0" smtClean="0"/>
                  <a:t> is obtained from the input image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 smtClean="0"/>
                  <a:t>as</a:t>
                </a:r>
                <a:endParaRPr lang="en-US" altLang="zh-TW" sz="1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𝐶𝑆</m:t>
                      </m:r>
                      <m:r>
                        <a:rPr lang="en-US" altLang="zh-TW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dirty="0" smtClean="0">
                  <a:solidFill>
                    <a:srgbClr val="FFC000"/>
                  </a:solidFill>
                </a:endParaRPr>
              </a:p>
              <a:p>
                <a:pPr marL="358775" lvl="1" indent="0">
                  <a:buNone/>
                </a:pPr>
                <a:r>
                  <a:rPr lang="en-US" altLang="zh-TW" sz="1800" dirty="0" smtClean="0"/>
                  <a:t>     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TW" sz="1800" dirty="0" smtClean="0"/>
                  <a:t> is positive coefficient which gives the strength of sharpening</a:t>
                </a:r>
              </a:p>
              <a:p>
                <a:pPr marL="358775" lvl="1" indent="0">
                  <a:buNone/>
                </a:pP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sz="1800" dirty="0" smtClean="0"/>
                  <a:t>is a measure of the image function </a:t>
                </a:r>
                <a:r>
                  <a:rPr lang="en-US" altLang="zh-TW" sz="1800" dirty="0"/>
                  <a:t>sheerness </a:t>
                </a:r>
                <a:r>
                  <a:rPr lang="en-US" altLang="zh-TW" sz="1800" dirty="0" smtClean="0"/>
                  <a:t>(</a:t>
                </a:r>
                <a:r>
                  <a:rPr lang="zh-TW" altLang="en-US" sz="1600" dirty="0">
                    <a:effectLst/>
                  </a:rPr>
                  <a:t>陡峭</a:t>
                </a:r>
                <a:r>
                  <a:rPr lang="en-US" altLang="zh-TW" sz="1800" dirty="0" smtClean="0"/>
                  <a:t>)</a:t>
                </a:r>
                <a:endParaRPr lang="en-US" altLang="zh-TW" sz="1800" dirty="0"/>
              </a:p>
              <a:p>
                <a:pPr lvl="1"/>
                <a:r>
                  <a:rPr lang="en-US" altLang="zh-TW" sz="1800" dirty="0" smtClean="0"/>
                  <a:t>For example, image sharpening using a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Laplacian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720028"/>
              </a:xfrm>
              <a:blipFill>
                <a:blip r:embed="rId3"/>
                <a:stretch>
                  <a:fillRect l="-1714" t="-4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</a:t>
            </a:r>
            <a:r>
              <a:rPr lang="en-US" altLang="zh-TW" dirty="0" smtClean="0"/>
              <a:t>detectors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33" y="3954514"/>
            <a:ext cx="4679383" cy="2321269"/>
          </a:xfrm>
          <a:prstGeom prst="rect">
            <a:avLst/>
          </a:prstGeom>
        </p:spPr>
      </p:pic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9027760"/>
              </p:ext>
            </p:extLst>
          </p:nvPr>
        </p:nvGraphicFramePr>
        <p:xfrm>
          <a:off x="895409" y="4046171"/>
          <a:ext cx="2426208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8" name="PhotoImpact" r:id="rId5" imgW="2571480" imgH="2247840" progId="PI3.Image">
                  <p:embed/>
                </p:oleObj>
              </mc:Choice>
              <mc:Fallback>
                <p:oleObj name="PhotoImpact" r:id="rId5" imgW="2571480" imgH="224784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5409" y="4046171"/>
                        <a:ext cx="2426208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1292301" y="6290190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Original image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52800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The derivatives (</a:t>
                </a:r>
                <a:r>
                  <a:rPr lang="zh-TW" altLang="en-US" sz="1600" dirty="0" smtClean="0"/>
                  <a:t>導數</a:t>
                </a:r>
                <a:r>
                  <a:rPr lang="en-US" altLang="zh-TW" sz="2000" dirty="0" smtClean="0"/>
                  <a:t>) can be approximated by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differences</a:t>
                </a:r>
                <a:r>
                  <a:rPr lang="en-US" altLang="zh-TW" sz="2000" dirty="0" smtClean="0"/>
                  <a:t> in digital images.</a:t>
                </a:r>
              </a:p>
              <a:p>
                <a:pPr lvl="1"/>
                <a:r>
                  <a:rPr lang="en-US" altLang="zh-TW" dirty="0" smtClean="0"/>
                  <a:t>The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first differences </a:t>
                </a:r>
                <a:r>
                  <a:rPr lang="en-US" altLang="zh-TW" dirty="0" smtClean="0"/>
                  <a:t>of the image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dirty="0" smtClean="0"/>
                  <a:t> in the vertical direction (for fixed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dirty="0" smtClean="0"/>
                  <a:t>) and in the horizontal direction (</a:t>
                </a:r>
                <a:r>
                  <a:rPr lang="en-US" altLang="zh-TW" dirty="0"/>
                  <a:t>for fixed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dirty="0" smtClean="0"/>
                  <a:t>) are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365125" lvl="1" indent="0">
                  <a:buNone/>
                </a:pPr>
                <a:r>
                  <a:rPr lang="en-US" altLang="zh-TW" dirty="0" smtClean="0"/>
                  <a:t>	where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is a small integer, usually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1</a:t>
                </a:r>
                <a:r>
                  <a:rPr lang="en-US" altLang="zh-TW" dirty="0" smtClean="0"/>
                  <a:t>.</a:t>
                </a:r>
              </a:p>
              <a:p>
                <a:pPr lvl="1"/>
                <a:r>
                  <a:rPr lang="en-US" altLang="zh-TW" dirty="0" smtClean="0">
                    <a:solidFill>
                      <a:srgbClr val="FFFF00"/>
                    </a:solidFill>
                  </a:rPr>
                  <a:t>Symmetric expressions </a:t>
                </a:r>
                <a:r>
                  <a:rPr lang="en-US" altLang="zh-TW" dirty="0" smtClean="0"/>
                  <a:t>for the differences</a:t>
                </a:r>
                <a:endParaRPr lang="zh-TW" altLang="en-US" dirty="0"/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  <a:p>
                <a:pPr marL="365125" lvl="1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</a:t>
            </a:r>
            <a:r>
              <a:rPr lang="en-US" altLang="zh-TW" dirty="0" smtClean="0"/>
              <a:t>detectors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lter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ilter">
      <a:fillStyleLst>
        <a:solidFill>
          <a:schemeClr val="phClr"/>
        </a:solidFill>
        <a:gradFill rotWithShape="1">
          <a:gsLst>
            <a:gs pos="0">
              <a:schemeClr val="phClr">
                <a:tint val="14000"/>
                <a:satMod val="180000"/>
                <a:lumMod val="100000"/>
              </a:schemeClr>
            </a:gs>
            <a:gs pos="42000">
              <a:schemeClr val="phClr">
                <a:tint val="40000"/>
                <a:satMod val="160000"/>
                <a:lumMod val="94000"/>
              </a:schemeClr>
            </a:gs>
            <a:gs pos="100000">
              <a:schemeClr val="phClr">
                <a:tint val="94000"/>
                <a:satMod val="140000"/>
              </a:schemeClr>
            </a:gs>
          </a:gsLst>
          <a:lin ang="5160000" scaled="1"/>
        </a:gradFill>
        <a:gradFill rotWithShape="1">
          <a:gsLst>
            <a:gs pos="38000">
              <a:schemeClr val="phClr">
                <a:satMod val="120000"/>
              </a:schemeClr>
            </a:gs>
            <a:gs pos="100000">
              <a:schemeClr val="phClr">
                <a:shade val="60000"/>
                <a:satMod val="180000"/>
                <a:lumMod val="70000"/>
              </a:schemeClr>
            </a:gs>
          </a:gsLst>
          <a:lin ang="4680000" scaled="0"/>
        </a:gradFill>
      </a:fillStyleLst>
      <a:lnStyleLst>
        <a:ln w="12700" cap="flat" cmpd="sng" algn="ctr">
          <a:solidFill>
            <a:schemeClr val="phClr">
              <a:shade val="50000"/>
            </a:schemeClr>
          </a:solidFill>
          <a:prstDash val="solid"/>
        </a:ln>
        <a:ln w="2540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762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152400" h="63500" prst="softRound"/>
          </a:sp3d>
        </a:effectStyle>
        <a:effectStyle>
          <a:effectLst>
            <a:outerShdw blurRad="107950" dist="12700" dir="5040000" rotWithShape="0">
              <a:srgbClr val="000000">
                <a:alpha val="5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h="635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140000"/>
                <a:lumMod val="120000"/>
              </a:schemeClr>
            </a:gs>
            <a:gs pos="100000">
              <a:schemeClr val="phClr">
                <a:tint val="95000"/>
                <a:shade val="70000"/>
                <a:satMod val="180000"/>
                <a:lumMod val="82000"/>
              </a:schemeClr>
            </a:gs>
          </a:gsLst>
          <a:path path="circle">
            <a:fillToRect l="25000" t="25000" r="25000" b="25000"/>
          </a:path>
        </a:gradFill>
        <a:gradFill rotWithShape="1">
          <a:gsLst>
            <a:gs pos="0">
              <a:schemeClr val="phClr">
                <a:tint val="94000"/>
                <a:satMod val="140000"/>
                <a:lumMod val="120000"/>
              </a:schemeClr>
            </a:gs>
            <a:gs pos="100000">
              <a:schemeClr val="phClr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1_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21922</TotalTime>
  <Words>2420</Words>
  <Application>Microsoft Office PowerPoint</Application>
  <PresentationFormat>如螢幕大小 (4:3)</PresentationFormat>
  <Paragraphs>369</Paragraphs>
  <Slides>40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3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55" baseType="lpstr">
      <vt:lpstr>微軟正黑體</vt:lpstr>
      <vt:lpstr>Arial</vt:lpstr>
      <vt:lpstr>Arial</vt:lpstr>
      <vt:lpstr>Calibri</vt:lpstr>
      <vt:lpstr>Cambria Math</vt:lpstr>
      <vt:lpstr>Rockwell</vt:lpstr>
      <vt:lpstr>Segoe UI</vt:lpstr>
      <vt:lpstr>Times New Roman</vt:lpstr>
      <vt:lpstr>Trebuchet MS</vt:lpstr>
      <vt:lpstr>Wingdings</vt:lpstr>
      <vt:lpstr>Wingdings 3</vt:lpstr>
      <vt:lpstr>Kilter</vt:lpstr>
      <vt:lpstr>多面向</vt:lpstr>
      <vt:lpstr>1_多面向</vt:lpstr>
      <vt:lpstr>PhotoImpact</vt:lpstr>
      <vt:lpstr>Chapter 5</vt:lpstr>
      <vt:lpstr>Image pre-processing</vt:lpstr>
      <vt:lpstr>Edge detectors</vt:lpstr>
      <vt:lpstr>Edge detectors</vt:lpstr>
      <vt:lpstr>Edge detectors</vt:lpstr>
      <vt:lpstr>Edge detectors</vt:lpstr>
      <vt:lpstr>Edge detectors</vt:lpstr>
      <vt:lpstr>Edge detectors</vt:lpstr>
      <vt:lpstr>Edge detectors</vt:lpstr>
      <vt:lpstr>Edge detectors</vt:lpstr>
      <vt:lpstr>Edge detectors</vt:lpstr>
      <vt:lpstr>Edge detectors</vt:lpstr>
      <vt:lpstr>Edge detectors</vt:lpstr>
      <vt:lpstr>Edge detectors</vt:lpstr>
      <vt:lpstr>Edge detectors</vt:lpstr>
      <vt:lpstr>Zero-crossings of the second derivative</vt:lpstr>
      <vt:lpstr>Zero-crossings of the second derivative</vt:lpstr>
      <vt:lpstr>Zero-crossings of the second derivative</vt:lpstr>
      <vt:lpstr>Zero-crossings of the second derivative</vt:lpstr>
      <vt:lpstr>Zero-crossings of the second derivative</vt:lpstr>
      <vt:lpstr>PowerPoint 簡報</vt:lpstr>
      <vt:lpstr>Zero-crossings of the second derivative</vt:lpstr>
      <vt:lpstr>PowerPoint 簡報</vt:lpstr>
      <vt:lpstr>Scale in image processing</vt:lpstr>
      <vt:lpstr>Scale in image processing</vt:lpstr>
      <vt:lpstr>Scale-space filtering</vt:lpstr>
      <vt:lpstr>PowerPoint 簡報</vt:lpstr>
      <vt:lpstr>Canny edge detection</vt:lpstr>
      <vt:lpstr>Canny edge detection</vt:lpstr>
      <vt:lpstr>Canny edge detection</vt:lpstr>
      <vt:lpstr>Non-maximal Suppression</vt:lpstr>
      <vt:lpstr>Canny edge detection</vt:lpstr>
      <vt:lpstr>Hysteresis Thresholding </vt:lpstr>
      <vt:lpstr>Canny edge detection</vt:lpstr>
      <vt:lpstr>PowerPoint 簡報</vt:lpstr>
      <vt:lpstr>Canny edge detection</vt:lpstr>
      <vt:lpstr>Parametric edge models</vt:lpstr>
      <vt:lpstr>Parametric edge models</vt:lpstr>
      <vt:lpstr>Edges in multi-spectral images</vt:lpstr>
      <vt:lpstr>PowerPoint 簡報</vt:lpstr>
    </vt:vector>
  </TitlesOfParts>
  <Company>NTL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altit</dc:creator>
  <cp:lastModifiedBy>User</cp:lastModifiedBy>
  <cp:revision>506</cp:revision>
  <dcterms:created xsi:type="dcterms:W3CDTF">2013-10-11T17:23:38Z</dcterms:created>
  <dcterms:modified xsi:type="dcterms:W3CDTF">2019-11-19T08:01:13Z</dcterms:modified>
</cp:coreProperties>
</file>